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49" r:id="rId2"/>
    <p:sldMasterId id="2147483654" r:id="rId3"/>
  </p:sldMasterIdLst>
  <p:notesMasterIdLst>
    <p:notesMasterId r:id="rId50"/>
  </p:notesMasterIdLst>
  <p:sldIdLst>
    <p:sldId id="1646" r:id="rId4"/>
    <p:sldId id="1833" r:id="rId5"/>
    <p:sldId id="1835" r:id="rId6"/>
    <p:sldId id="1770" r:id="rId7"/>
    <p:sldId id="1787" r:id="rId8"/>
    <p:sldId id="1788" r:id="rId9"/>
    <p:sldId id="1789" r:id="rId10"/>
    <p:sldId id="1790" r:id="rId11"/>
    <p:sldId id="1761" r:id="rId12"/>
    <p:sldId id="1855" r:id="rId13"/>
    <p:sldId id="1791" r:id="rId14"/>
    <p:sldId id="1792" r:id="rId15"/>
    <p:sldId id="1794" r:id="rId16"/>
    <p:sldId id="1799" r:id="rId17"/>
    <p:sldId id="1815" r:id="rId18"/>
    <p:sldId id="1796" r:id="rId19"/>
    <p:sldId id="1778" r:id="rId20"/>
    <p:sldId id="1797" r:id="rId21"/>
    <p:sldId id="1806" r:id="rId22"/>
    <p:sldId id="1803" r:id="rId23"/>
    <p:sldId id="1819" r:id="rId24"/>
    <p:sldId id="1836" r:id="rId25"/>
    <p:sldId id="1811" r:id="rId26"/>
    <p:sldId id="1403" r:id="rId27"/>
    <p:sldId id="1837" r:id="rId28"/>
    <p:sldId id="1807" r:id="rId29"/>
    <p:sldId id="1808" r:id="rId30"/>
    <p:sldId id="1840" r:id="rId31"/>
    <p:sldId id="1841" r:id="rId32"/>
    <p:sldId id="1842" r:id="rId33"/>
    <p:sldId id="1843" r:id="rId34"/>
    <p:sldId id="1844" r:id="rId35"/>
    <p:sldId id="1820" r:id="rId36"/>
    <p:sldId id="1847" r:id="rId37"/>
    <p:sldId id="1848" r:id="rId38"/>
    <p:sldId id="1849" r:id="rId39"/>
    <p:sldId id="1850" r:id="rId40"/>
    <p:sldId id="1809" r:id="rId41"/>
    <p:sldId id="1832" r:id="rId42"/>
    <p:sldId id="1845" r:id="rId43"/>
    <p:sldId id="1810" r:id="rId44"/>
    <p:sldId id="1812" r:id="rId45"/>
    <p:sldId id="1851" r:id="rId46"/>
    <p:sldId id="1852" r:id="rId47"/>
    <p:sldId id="1853" r:id="rId48"/>
    <p:sldId id="1813" r:id="rId49"/>
  </p:sldIdLst>
  <p:sldSz cx="9144000" cy="6858000" type="screen4x3"/>
  <p:notesSz cx="7315200" cy="9601200"/>
  <p:embeddedFontLst>
    <p:embeddedFont>
      <p:font typeface="AHDN" charset="0"/>
      <p:regular r:id="rId51"/>
    </p:embeddedFont>
    <p:embeddedFont>
      <p:font typeface="Gentium Basic" charset="0"/>
      <p:regular r:id="rId52"/>
      <p:bold r:id="rId53"/>
      <p:italic r:id="rId54"/>
      <p:boldItalic r:id="rId55"/>
    </p:embeddedFont>
    <p:embeddedFont>
      <p:font typeface="Arial Narrow" pitchFamily="34" charset="0"/>
      <p:regular r:id="rId56"/>
      <p:bold r:id="rId57"/>
      <p:italic r:id="rId58"/>
      <p:boldItalic r:id="rId59"/>
    </p:embeddedFont>
    <p:embeddedFont>
      <p:font typeface="Tahoma" pitchFamily="34" charset="0"/>
      <p:regular r:id="rId60"/>
      <p:bold r:id="rId6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0000"/>
    <a:srgbClr val="B40000"/>
    <a:srgbClr val="C40000"/>
    <a:srgbClr val="C87200"/>
    <a:srgbClr val="1D5D1F"/>
    <a:srgbClr val="2A842C"/>
    <a:srgbClr val="5A00DE"/>
    <a:srgbClr val="FF0000"/>
    <a:srgbClr val="99FF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30" autoAdjust="0"/>
    <p:restoredTop sz="99883" autoAdjust="0"/>
  </p:normalViewPr>
  <p:slideViewPr>
    <p:cSldViewPr snapToGrid="0">
      <p:cViewPr>
        <p:scale>
          <a:sx n="92" d="100"/>
          <a:sy n="92" d="100"/>
        </p:scale>
        <p:origin x="-180" y="-390"/>
      </p:cViewPr>
      <p:guideLst>
        <p:guide orient="horz" pos="19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0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2.xml"/><Relationship Id="rId61" Type="http://schemas.openxmlformats.org/officeDocument/2006/relationships/font" Target="fonts/font11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6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7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26" tIns="48212" rIns="96426" bIns="48212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26" tIns="48212" rIns="96426" bIns="48212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26" tIns="48212" rIns="96426" bIns="48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26" tIns="48212" rIns="96426" bIns="48212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26" tIns="48212" rIns="96426" bIns="48212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F4CE9AD7-8F4E-4232-BAF9-BBA9E2621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43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E7022-24A5-4B42-A812-699BCE197749}" type="slidenum">
              <a:rPr lang="en-US"/>
              <a:pPr/>
              <a:t>1</a:t>
            </a:fld>
            <a:endParaRPr lang="en-US"/>
          </a:p>
        </p:txBody>
      </p:sp>
      <p:sp>
        <p:nvSpPr>
          <p:cNvPr id="311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1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25C70-142D-4BC9-A83B-4761C83DDDBC}" type="slidenum">
              <a:rPr lang="en-US"/>
              <a:pPr/>
              <a:t>20</a:t>
            </a:fld>
            <a:endParaRPr lang="en-US"/>
          </a:p>
        </p:txBody>
      </p:sp>
      <p:sp>
        <p:nvSpPr>
          <p:cNvPr id="253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25C70-142D-4BC9-A83B-4761C83DDDBC}" type="slidenum">
              <a:rPr lang="en-US"/>
              <a:pPr/>
              <a:t>23</a:t>
            </a:fld>
            <a:endParaRPr lang="en-US"/>
          </a:p>
        </p:txBody>
      </p:sp>
      <p:sp>
        <p:nvSpPr>
          <p:cNvPr id="253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25C70-142D-4BC9-A83B-4761C83DDDBC}" type="slidenum">
              <a:rPr lang="en-US"/>
              <a:pPr/>
              <a:t>24</a:t>
            </a:fld>
            <a:endParaRPr lang="en-US"/>
          </a:p>
        </p:txBody>
      </p:sp>
      <p:sp>
        <p:nvSpPr>
          <p:cNvPr id="253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25C70-142D-4BC9-A83B-4761C83DDDBC}" type="slidenum">
              <a:rPr lang="en-US"/>
              <a:pPr/>
              <a:t>25</a:t>
            </a:fld>
            <a:endParaRPr lang="en-US"/>
          </a:p>
        </p:txBody>
      </p:sp>
      <p:sp>
        <p:nvSpPr>
          <p:cNvPr id="253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25C70-142D-4BC9-A83B-4761C83DDDBC}" type="slidenum">
              <a:rPr lang="en-US"/>
              <a:pPr/>
              <a:t>26</a:t>
            </a:fld>
            <a:endParaRPr lang="en-US"/>
          </a:p>
        </p:txBody>
      </p:sp>
      <p:sp>
        <p:nvSpPr>
          <p:cNvPr id="253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25C70-142D-4BC9-A83B-4761C83DDDBC}" type="slidenum">
              <a:rPr lang="en-US"/>
              <a:pPr/>
              <a:t>27</a:t>
            </a:fld>
            <a:endParaRPr lang="en-US"/>
          </a:p>
        </p:txBody>
      </p:sp>
      <p:sp>
        <p:nvSpPr>
          <p:cNvPr id="253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E7022-24A5-4B42-A812-699BCE197749}" type="slidenum">
              <a:rPr lang="en-US"/>
              <a:pPr/>
              <a:t>46</a:t>
            </a:fld>
            <a:endParaRPr lang="en-US"/>
          </a:p>
        </p:txBody>
      </p:sp>
      <p:sp>
        <p:nvSpPr>
          <p:cNvPr id="311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11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7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9528C-0D20-4F28-B657-CE255A9E98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8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D25D6-E2C0-4818-8154-8ADF47E7CC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1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9C1FB-EC36-4B53-9134-4F4A30F12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70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0C87B-1D6F-4D6D-BCD9-16462592F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91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E4AA3-1266-4F4B-A6B3-45748ABCB1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DABDE-BFB8-4FBA-9F82-6750D204DA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11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265B9-EE8D-4716-86F2-FAD93AFB00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26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8976F-B496-4063-870D-DB80D26077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08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83A8F-1620-4D0A-B640-76A65BBE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83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82AD0-2DA1-4D5B-B263-9A4AB9230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6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47498-D4F6-4CB7-ADDF-37138A625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3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ARC331 Cal Poly Pomona W 08</a:t>
            </a:r>
          </a:p>
          <a:p>
            <a:r>
              <a:rPr lang="en-US"/>
              <a:t>Prof Pablo La Roche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C92806-F885-444A-BEA4-4A00BD4D7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64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ARC331 Cal Poly Pomona W 08</a:t>
            </a:r>
          </a:p>
          <a:p>
            <a:r>
              <a:rPr lang="en-US"/>
              <a:t>Prof Pablo La Roche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90E7AB-5220-4EB7-BD35-CCF9F46BB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5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ARC331 Cal Poly Pomona W 08</a:t>
            </a:r>
          </a:p>
          <a:p>
            <a:r>
              <a:rPr lang="en-US"/>
              <a:t>Prof Pablo La Roche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54C67-33FA-4986-ADBF-8554F928CA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59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ARC331 Cal Poly Pomona W 08</a:t>
            </a:r>
          </a:p>
          <a:p>
            <a:r>
              <a:rPr lang="en-US"/>
              <a:t>Prof Pablo La Roche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00C702-E482-40BF-8610-FC18C0D174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92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ARC331 Cal Poly Pomona W 08</a:t>
            </a:r>
          </a:p>
          <a:p>
            <a:r>
              <a:rPr lang="en-US"/>
              <a:t>Prof Pablo La Roche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5075A-AFAD-4355-8D0B-6C1664EFA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22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ARC331 Cal Poly Pomona W 08</a:t>
            </a:r>
          </a:p>
          <a:p>
            <a:r>
              <a:rPr lang="en-US"/>
              <a:t>Prof Pablo La Roche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879F3E-B8FA-4A1F-9EFF-E5EF18D271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70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ARC331 Cal Poly Pomona W 08</a:t>
            </a:r>
          </a:p>
          <a:p>
            <a:r>
              <a:rPr lang="en-US"/>
              <a:t>Prof Pablo La Roche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7711E9-A01C-4C9B-A480-FF8D7B6AC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3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380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ARC331 Cal Poly Pomona W 08</a:t>
            </a:r>
          </a:p>
          <a:p>
            <a:r>
              <a:rPr lang="en-US"/>
              <a:t>Prof Pablo La Roche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865806-DFA8-477F-A2D6-376C3D0ED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77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ARC331 Cal Poly Pomona W 08</a:t>
            </a:r>
          </a:p>
          <a:p>
            <a:r>
              <a:rPr lang="en-US"/>
              <a:t>Prof Pablo La Roche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CAD509-58AE-473F-BF40-D87A4B035A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6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ARC331 Cal Poly Pomona W 08</a:t>
            </a:r>
          </a:p>
          <a:p>
            <a:r>
              <a:rPr lang="en-US"/>
              <a:t>Prof Pablo La Roche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AFCF7-E8E4-4837-9565-5DCBA24C23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1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ARC331 Cal Poly Pomona W 08</a:t>
            </a:r>
          </a:p>
          <a:p>
            <a:r>
              <a:rPr lang="en-US"/>
              <a:t>Prof Pablo La Roche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821E80-F94D-4D16-BF51-E6BAAC2A0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6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27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55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58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397125" y="92075"/>
            <a:ext cx="6403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400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40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4000">
                <a:solidFill>
                  <a:schemeClr val="tx2"/>
                </a:solidFill>
                <a:latin typeface="Tahoma" pitchFamily="34" charset="0"/>
              </a:rPr>
            </a:br>
            <a:r>
              <a:rPr lang="en-US" sz="4000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en-US" sz="4000">
                <a:solidFill>
                  <a:schemeClr val="tx2"/>
                </a:solidFill>
                <a:latin typeface="Tahoma" pitchFamily="34" charset="0"/>
              </a:rPr>
            </a:br>
            <a:endParaRPr lang="en-GB" sz="400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83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83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83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A08AB7-EDA0-48F5-BD47-989A9A6C13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0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7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Tahoma" pitchFamily="34" charset="0"/>
              </a:defRPr>
            </a:lvl1pPr>
          </a:lstStyle>
          <a:p>
            <a:r>
              <a:rPr lang="en-US"/>
              <a:t>ARC331 Cal Poly Pomona W 08</a:t>
            </a:r>
          </a:p>
          <a:p>
            <a:r>
              <a:rPr lang="en-US"/>
              <a:t>Prof Pablo La Roche</a:t>
            </a:r>
          </a:p>
        </p:txBody>
      </p:sp>
      <p:sp>
        <p:nvSpPr>
          <p:cNvPr id="31027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5B993C67-7CEC-49C5-9C42-A13E0D547A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hyperlink" Target="https://www.youtube.com/watch?v=bak50U6HiRk" TargetMode="Externa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7.gif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91313" y="1466538"/>
            <a:ext cx="5993493" cy="50199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0" cap="none" spc="0" normalizeH="0" baseline="0" noProof="0" dirty="0" smtClean="0">
                <a:ln>
                  <a:noFill/>
                </a:ln>
                <a:solidFill>
                  <a:srgbClr val="C40000"/>
                </a:solidFill>
                <a:effectLst/>
                <a:uLnTx/>
                <a:uFillTx/>
                <a:latin typeface="AHDN" pitchFamily="2" charset="0"/>
                <a:ea typeface="+mj-ea"/>
                <a:cs typeface="+mj-cs"/>
              </a:rPr>
              <a:t>Energy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0" cap="none" spc="0" normalizeH="0" baseline="0" noProof="0" dirty="0" smtClean="0">
                <a:ln>
                  <a:noFill/>
                </a:ln>
                <a:solidFill>
                  <a:srgbClr val="C40000"/>
                </a:solidFill>
                <a:effectLst/>
                <a:uLnTx/>
                <a:uFillTx/>
                <a:latin typeface="AHDN" pitchFamily="2" charset="0"/>
                <a:ea typeface="+mj-ea"/>
                <a:cs typeface="+mj-cs"/>
              </a:rPr>
              <a:t>Architecture,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0" cap="none" spc="0" normalizeH="0" baseline="0" noProof="0" dirty="0" smtClean="0">
                <a:ln>
                  <a:noFill/>
                </a:ln>
                <a:solidFill>
                  <a:srgbClr val="C40000"/>
                </a:solidFill>
                <a:effectLst/>
                <a:uLnTx/>
                <a:uFillTx/>
                <a:latin typeface="AHDN" pitchFamily="2" charset="0"/>
                <a:ea typeface="+mj-ea"/>
                <a:cs typeface="+mj-cs"/>
              </a:rPr>
              <a:t>and</a:t>
            </a:r>
            <a:br>
              <a:rPr kumimoji="0" lang="en-US" sz="6600" i="0" u="none" strike="noStrike" kern="0" cap="none" spc="0" normalizeH="0" baseline="0" noProof="0" dirty="0" smtClean="0">
                <a:ln>
                  <a:noFill/>
                </a:ln>
                <a:solidFill>
                  <a:srgbClr val="C40000"/>
                </a:solidFill>
                <a:effectLst/>
                <a:uLnTx/>
                <a:uFillTx/>
                <a:latin typeface="AHDN" pitchFamily="2" charset="0"/>
                <a:ea typeface="+mj-ea"/>
                <a:cs typeface="+mj-cs"/>
              </a:rPr>
            </a:br>
            <a:r>
              <a:rPr kumimoji="0" lang="en-US" sz="6600" i="0" u="none" strike="noStrike" kern="0" cap="none" spc="0" normalizeH="0" baseline="0" noProof="0" dirty="0" smtClean="0">
                <a:ln>
                  <a:noFill/>
                </a:ln>
                <a:solidFill>
                  <a:srgbClr val="C40000"/>
                </a:solidFill>
                <a:effectLst/>
                <a:uLnTx/>
                <a:uFillTx/>
                <a:latin typeface="AHDN" pitchFamily="2" charset="0"/>
                <a:ea typeface="+mj-ea"/>
                <a:cs typeface="+mj-cs"/>
              </a:rPr>
              <a:t>Climate Change</a:t>
            </a:r>
            <a:endParaRPr kumimoji="0" lang="en-US" sz="6600" i="0" u="none" strike="noStrike" kern="0" cap="none" spc="0" normalizeH="0" baseline="0" noProof="0" dirty="0">
              <a:ln>
                <a:noFill/>
              </a:ln>
              <a:solidFill>
                <a:srgbClr val="C40000"/>
              </a:solidFill>
              <a:effectLst/>
              <a:uLnTx/>
              <a:uFillTx/>
              <a:latin typeface="AHDN" pitchFamily="2" charset="0"/>
              <a:ea typeface="+mj-ea"/>
              <a:cs typeface="+mj-cs"/>
            </a:endParaRPr>
          </a:p>
        </p:txBody>
      </p:sp>
      <p:pic>
        <p:nvPicPr>
          <p:cNvPr id="3" name="Picture 2" descr="scienceenerg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5862" y="1327094"/>
            <a:ext cx="4104526" cy="414015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315" y="181367"/>
            <a:ext cx="8686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Let’s draw Energy……</a:t>
            </a:r>
            <a:endParaRPr lang="en-US" sz="48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electricenerg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339" y="2361919"/>
            <a:ext cx="4126936" cy="41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10393" y="1775582"/>
            <a:ext cx="31303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dirty="0" smtClean="0">
                <a:solidFill>
                  <a:srgbClr val="E2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Chemical</a:t>
            </a:r>
          </a:p>
          <a:p>
            <a:pPr algn="r"/>
            <a:endParaRPr lang="en-US" sz="5400" dirty="0" smtClean="0">
              <a:solidFill>
                <a:srgbClr val="E2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sz="5400" dirty="0" smtClean="0">
                <a:solidFill>
                  <a:srgbClr val="E2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Nuclear</a:t>
            </a:r>
          </a:p>
          <a:p>
            <a:pPr algn="r"/>
            <a:endParaRPr lang="en-US" sz="5400" dirty="0" smtClean="0">
              <a:solidFill>
                <a:srgbClr val="E2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sz="5400" dirty="0" smtClean="0">
                <a:solidFill>
                  <a:srgbClr val="E2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Gravity</a:t>
            </a:r>
            <a:endParaRPr lang="en-US" sz="3200" dirty="0">
              <a:solidFill>
                <a:srgbClr val="E2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7036" y="1379111"/>
            <a:ext cx="2420476" cy="1680886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pic>
        <p:nvPicPr>
          <p:cNvPr id="9" name="Picture 8" descr="l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7031" y="3182844"/>
            <a:ext cx="2420475" cy="1680886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pic>
        <p:nvPicPr>
          <p:cNvPr id="11" name="Picture 10" descr="l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683" y="4970768"/>
            <a:ext cx="2420475" cy="1680885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pic>
        <p:nvPicPr>
          <p:cNvPr id="10" name="Picture 9" descr="headin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7315" y="181367"/>
            <a:ext cx="86868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Other types of Energy…</a:t>
            </a:r>
            <a:endParaRPr lang="en-US" sz="66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 descr="scienceenerg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243638" y="2043067"/>
            <a:ext cx="3981281" cy="40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4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523" y="1213805"/>
            <a:ext cx="81729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There are </a:t>
            </a:r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2 types</a:t>
            </a: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 of energy that we use every day to </a:t>
            </a:r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generate electricity:</a:t>
            </a:r>
            <a:endParaRPr lang="en-US" sz="3200" b="1" dirty="0" smtClean="0">
              <a:solidFill>
                <a:srgbClr val="E20000"/>
              </a:solidFill>
              <a:latin typeface="Gentium Basic" pitchFamily="2" charset="0"/>
            </a:endParaRPr>
          </a:p>
          <a:p>
            <a:endParaRPr lang="en-US" sz="4000" b="1" dirty="0" smtClean="0">
              <a:solidFill>
                <a:srgbClr val="B40000"/>
              </a:solidFill>
              <a:latin typeface="Gentium Basic" pitchFamily="2" charset="0"/>
            </a:endParaRPr>
          </a:p>
          <a:p>
            <a:pPr algn="ctr"/>
            <a:r>
              <a:rPr lang="en-US" sz="5400" b="1" dirty="0" smtClean="0">
                <a:solidFill>
                  <a:srgbClr val="E20000"/>
                </a:solidFill>
                <a:latin typeface="Gentium Basic" pitchFamily="2" charset="0"/>
              </a:rPr>
              <a:t>Nonrenewable Energy</a:t>
            </a:r>
          </a:p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&amp;</a:t>
            </a:r>
          </a:p>
          <a:p>
            <a:pPr algn="ctr"/>
            <a:r>
              <a:rPr lang="en-US" sz="5400" b="1" dirty="0" smtClean="0">
                <a:solidFill>
                  <a:srgbClr val="E2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Renewable Energy</a:t>
            </a:r>
            <a:endParaRPr lang="en-US" sz="3200" b="1" dirty="0">
              <a:solidFill>
                <a:srgbClr val="E20000"/>
              </a:solidFill>
              <a:latin typeface="Gentium Basic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315" y="181367"/>
            <a:ext cx="8686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What types of Energy are there?</a:t>
            </a:r>
            <a:endParaRPr lang="en-US" sz="48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57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315" y="157091"/>
            <a:ext cx="86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Nonrenewable Energy</a:t>
            </a:r>
            <a:endParaRPr lang="en-US" sz="72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nonrenew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234" y="556312"/>
            <a:ext cx="8782050" cy="6610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35" y="2176754"/>
            <a:ext cx="8172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Nonrenewable Energy comes</a:t>
            </a:r>
          </a:p>
          <a:p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from resources that can’t be</a:t>
            </a:r>
          </a:p>
          <a:p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replenished easily: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819" y="3835625"/>
            <a:ext cx="29819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Oil</a:t>
            </a:r>
          </a:p>
          <a:p>
            <a:pPr algn="ctr"/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Coal</a:t>
            </a:r>
          </a:p>
          <a:p>
            <a:pPr algn="ctr"/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Uranium</a:t>
            </a:r>
          </a:p>
          <a:p>
            <a:pPr algn="ctr"/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Natural Gases</a:t>
            </a:r>
          </a:p>
        </p:txBody>
      </p:sp>
    </p:spTree>
    <p:extLst>
      <p:ext uri="{BB962C8B-B14F-4D97-AF65-F5344CB8AC3E}">
        <p14:creationId xmlns:p14="http://schemas.microsoft.com/office/powerpoint/2010/main" val="1379257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315" y="157091"/>
            <a:ext cx="86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Renewable Energy</a:t>
            </a:r>
            <a:endParaRPr lang="en-US" sz="72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nonrenew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939" y="906308"/>
            <a:ext cx="5187246" cy="5863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8811" y="1675048"/>
            <a:ext cx="8172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Renewable Energy comes</a:t>
            </a:r>
          </a:p>
          <a:p>
            <a:pPr algn="r"/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from resources that are</a:t>
            </a:r>
          </a:p>
          <a:p>
            <a:pPr algn="r"/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easily replenished: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4830" y="3730429"/>
            <a:ext cx="42240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Solar energy</a:t>
            </a:r>
          </a:p>
          <a:p>
            <a:pPr algn="ctr"/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Wind energy</a:t>
            </a:r>
          </a:p>
          <a:p>
            <a:pPr algn="ctr"/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Geothermal energy</a:t>
            </a:r>
          </a:p>
          <a:p>
            <a:pPr algn="ctr"/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Water energy</a:t>
            </a:r>
          </a:p>
        </p:txBody>
      </p:sp>
    </p:spTree>
    <p:extLst>
      <p:ext uri="{BB962C8B-B14F-4D97-AF65-F5344CB8AC3E}">
        <p14:creationId xmlns:p14="http://schemas.microsoft.com/office/powerpoint/2010/main" val="1379257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315" y="157091"/>
            <a:ext cx="86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How We use Energy</a:t>
            </a:r>
            <a:endParaRPr lang="en-US" sz="72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homeenerg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406" y="1172323"/>
            <a:ext cx="5857663" cy="5388126"/>
          </a:xfrm>
          <a:prstGeom prst="rect">
            <a:avLst/>
          </a:prstGeom>
        </p:spPr>
      </p:pic>
      <p:pic>
        <p:nvPicPr>
          <p:cNvPr id="8" name="Picture 7" descr="homeenergy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50" y="1179067"/>
            <a:ext cx="5857662" cy="5388126"/>
          </a:xfrm>
          <a:prstGeom prst="rect">
            <a:avLst/>
          </a:prstGeom>
        </p:spPr>
      </p:pic>
      <p:pic>
        <p:nvPicPr>
          <p:cNvPr id="9" name="Picture 8" descr="homeenergy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2" y="1177719"/>
            <a:ext cx="5857662" cy="5388125"/>
          </a:xfrm>
          <a:prstGeom prst="rect">
            <a:avLst/>
          </a:prstGeom>
        </p:spPr>
      </p:pic>
      <p:pic>
        <p:nvPicPr>
          <p:cNvPr id="10" name="Picture 9" descr="homeenergy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546" y="1176371"/>
            <a:ext cx="5857661" cy="5388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4751" y="1626495"/>
            <a:ext cx="27836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</a:rPr>
              <a:t>We use both Renewable and Nonrenewable Energy to power our homes – our </a:t>
            </a:r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televisions, computers, refrigerators </a:t>
            </a:r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</a:rPr>
              <a:t>and our </a:t>
            </a:r>
            <a:br>
              <a:rPr lang="en-US" sz="2800" b="1" dirty="0" smtClean="0">
                <a:solidFill>
                  <a:srgbClr val="B40000"/>
                </a:solidFill>
                <a:latin typeface="Gentium Basic" pitchFamily="2" charset="0"/>
              </a:rPr>
            </a:br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water heaters</a:t>
            </a:r>
            <a:endParaRPr lang="en-US" sz="28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523" y="1319001"/>
            <a:ext cx="81729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Gentium Basic" pitchFamily="2" charset="0"/>
              </a:rPr>
              <a:t>How much Energy in the United States comes from renewable resources?</a:t>
            </a:r>
          </a:p>
          <a:p>
            <a:endParaRPr lang="en-US" sz="3200" b="1" dirty="0" smtClean="0">
              <a:solidFill>
                <a:srgbClr val="B40000"/>
              </a:solidFill>
              <a:latin typeface="Gentium Basic" pitchFamily="2" charset="0"/>
              <a:ea typeface="Tahoma" pitchFamily="34" charset="0"/>
              <a:cs typeface="Tahoma" pitchFamily="34" charset="0"/>
            </a:endParaRPr>
          </a:p>
          <a:p>
            <a:pPr marL="2560320" indent="-514350">
              <a:buAutoNum type="alphaLcPeriod"/>
            </a:pP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Almost all</a:t>
            </a:r>
          </a:p>
          <a:p>
            <a:pPr marL="2560320" indent="-514350">
              <a:buAutoNum type="alphaLcPeriod"/>
            </a:pP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Half</a:t>
            </a:r>
          </a:p>
          <a:p>
            <a:pPr marL="2560320" indent="-514350">
              <a:buAutoNum type="alphaLcPeriod"/>
            </a:pP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A quarter of the energy</a:t>
            </a:r>
          </a:p>
          <a:p>
            <a:pPr marL="2560320" indent="-514350">
              <a:buAutoNum type="alphaLcPeriod"/>
            </a:pP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Just a little bit (8%)</a:t>
            </a:r>
          </a:p>
          <a:p>
            <a:pPr marL="2560320" indent="-514350"/>
            <a:endParaRPr lang="en-US" sz="3200" b="1" dirty="0" smtClean="0">
              <a:solidFill>
                <a:srgbClr val="E20000"/>
              </a:solidFill>
              <a:latin typeface="Gentium Basic" pitchFamily="2" charset="0"/>
              <a:ea typeface="Tahoma" pitchFamily="34" charset="0"/>
              <a:cs typeface="Tahoma" pitchFamily="34" charset="0"/>
            </a:endParaRPr>
          </a:p>
          <a:p>
            <a:pPr marL="514350" indent="-514350" algn="ctr"/>
            <a:r>
              <a:rPr lang="en-US" sz="8800" dirty="0" smtClean="0">
                <a:solidFill>
                  <a:srgbClr val="E2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d. Just 8</a:t>
            </a:r>
            <a:r>
              <a:rPr lang="en-US" sz="8000" dirty="0" smtClean="0">
                <a:solidFill>
                  <a:srgbClr val="E20000"/>
                </a:solidFill>
                <a:latin typeface="Adobe Gothic Std B" pitchFamily="34" charset="-128"/>
                <a:ea typeface="Adobe Gothic Std B" pitchFamily="34" charset="-128"/>
                <a:cs typeface="Tahoma" pitchFamily="34" charset="0"/>
              </a:rPr>
              <a:t>%</a:t>
            </a:r>
            <a:endParaRPr lang="en-US" sz="8800" dirty="0" smtClean="0">
              <a:solidFill>
                <a:srgbClr val="E20000"/>
              </a:solidFill>
              <a:latin typeface="Adobe Gothic Std B" pitchFamily="34" charset="-128"/>
              <a:ea typeface="Adobe Gothic Std B" pitchFamily="34" charset="-128"/>
              <a:cs typeface="Tahoma" pitchFamily="34" charset="0"/>
            </a:endParaRPr>
          </a:p>
        </p:txBody>
      </p:sp>
      <p:pic>
        <p:nvPicPr>
          <p:cNvPr id="6" name="Picture 5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7315" y="157091"/>
            <a:ext cx="86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Energy I.Q.</a:t>
            </a:r>
            <a:endParaRPr lang="en-US" sz="72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57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72722"/>
            <a:ext cx="8229600" cy="1586702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b="1" dirty="0" smtClean="0">
                <a:solidFill>
                  <a:srgbClr val="B40000"/>
                </a:solidFill>
                <a:latin typeface="Gentium Basic" pitchFamily="2" charset="0"/>
              </a:rPr>
              <a:t>Almost all the energy used in the USA is non renewable. Which means that we will run out of energy.</a:t>
            </a:r>
            <a:endParaRPr lang="en-US" b="1" dirty="0">
              <a:solidFill>
                <a:srgbClr val="B40000"/>
              </a:solidFill>
              <a:latin typeface="Gentium Basic" pitchFamily="2" charset="0"/>
            </a:endParaRPr>
          </a:p>
        </p:txBody>
      </p:sp>
      <p:pic>
        <p:nvPicPr>
          <p:cNvPr id="4" name="Picture 3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50"/>
            <a:ext cx="9144001" cy="558800"/>
          </a:xfrm>
          <a:prstGeom prst="rect">
            <a:avLst/>
          </a:prstGeom>
        </p:spPr>
      </p:pic>
      <p:pic>
        <p:nvPicPr>
          <p:cNvPr id="6" name="Picture 5" descr="piech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567" y="1284518"/>
            <a:ext cx="8884265" cy="31786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315" y="157091"/>
            <a:ext cx="86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Energy I.Q.</a:t>
            </a:r>
            <a:endParaRPr lang="en-US" sz="72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230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510" y="1480841"/>
            <a:ext cx="835098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Here are some of the reasons why it’s better to use Renewable Energy:</a:t>
            </a:r>
          </a:p>
          <a:p>
            <a:pPr algn="ctr"/>
            <a:endParaRPr lang="en-US" sz="4000" b="1" dirty="0" smtClean="0">
              <a:solidFill>
                <a:srgbClr val="B40000"/>
              </a:solidFill>
              <a:latin typeface="Gentium Basic" pitchFamily="2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We </a:t>
            </a:r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will not run out </a:t>
            </a: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of Renewable Energy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Renewable Energy is </a:t>
            </a:r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cleaner</a:t>
            </a:r>
            <a:endParaRPr lang="en-US" sz="3200" b="1" dirty="0" smtClean="0">
              <a:solidFill>
                <a:srgbClr val="E20000"/>
              </a:solidFill>
              <a:latin typeface="Gentium Basic" pitchFamily="2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Renewable Energy saves </a:t>
            </a:r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fossil fuel</a:t>
            </a: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 resources for </a:t>
            </a:r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future generations</a:t>
            </a:r>
            <a:endParaRPr lang="en-US" sz="32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315" y="173275"/>
            <a:ext cx="8686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Why use Renewable Energy?</a:t>
            </a:r>
            <a:endParaRPr lang="en-US" sz="60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57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568" y="1376991"/>
            <a:ext cx="83902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Climate Change is the </a:t>
            </a:r>
            <a:r>
              <a:rPr lang="en-US" sz="4000" b="1" dirty="0" smtClean="0">
                <a:solidFill>
                  <a:srgbClr val="E20000"/>
                </a:solidFill>
                <a:latin typeface="Gentium Basic" pitchFamily="2" charset="0"/>
              </a:rPr>
              <a:t>slow change</a:t>
            </a:r>
          </a:p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in the planet’s temperature</a:t>
            </a:r>
          </a:p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over a </a:t>
            </a:r>
            <a:r>
              <a:rPr lang="en-US" sz="4000" b="1" dirty="0" smtClean="0">
                <a:solidFill>
                  <a:srgbClr val="E20000"/>
                </a:solidFill>
                <a:latin typeface="Gentium Basic" pitchFamily="2" charset="0"/>
              </a:rPr>
              <a:t>long period of time</a:t>
            </a:r>
          </a:p>
          <a:p>
            <a:pPr algn="ctr"/>
            <a:endParaRPr lang="en-US" sz="4000" b="1" dirty="0" smtClean="0">
              <a:solidFill>
                <a:srgbClr val="E20000"/>
              </a:solidFill>
              <a:latin typeface="Gentium Basic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E20000"/>
                </a:solidFill>
                <a:latin typeface="Gentium Basic" pitchFamily="2" charset="0"/>
              </a:rPr>
              <a:t>Climate Change </a:t>
            </a:r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is caused by</a:t>
            </a:r>
          </a:p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an </a:t>
            </a:r>
            <a:r>
              <a:rPr lang="en-US" sz="4000" b="1" dirty="0" smtClean="0">
                <a:solidFill>
                  <a:srgbClr val="FF0000"/>
                </a:solidFill>
                <a:latin typeface="Gentium Basic" pitchFamily="2" charset="0"/>
              </a:rPr>
              <a:t>increase</a:t>
            </a:r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 in the amount of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Gentium Basic" pitchFamily="2" charset="0"/>
              </a:rPr>
              <a:t>Greenhouse Gases</a:t>
            </a:r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 in the atmosphere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298" y="48552"/>
            <a:ext cx="8686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What is Climate Change?</a:t>
            </a:r>
            <a:endParaRPr lang="en-US" sz="60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57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291" y="357609"/>
            <a:ext cx="5715000" cy="6353175"/>
          </a:xfrm>
          <a:prstGeom prst="rect">
            <a:avLst/>
          </a:prstGeom>
        </p:spPr>
      </p:pic>
      <p:pic>
        <p:nvPicPr>
          <p:cNvPr id="5" name="Picture 4" descr="ma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8943" y="356941"/>
            <a:ext cx="5715000" cy="6351814"/>
          </a:xfrm>
          <a:prstGeom prst="rect">
            <a:avLst/>
          </a:prstGeom>
        </p:spPr>
      </p:pic>
      <p:pic>
        <p:nvPicPr>
          <p:cNvPr id="6" name="Picture 5" descr="map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7594" y="355592"/>
            <a:ext cx="5714999" cy="63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4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9427" y="1187578"/>
            <a:ext cx="81729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For </a:t>
            </a:r>
            <a:r>
              <a:rPr lang="en-US" sz="4000" b="1" dirty="0" smtClean="0">
                <a:solidFill>
                  <a:srgbClr val="FF0000"/>
                </a:solidFill>
                <a:latin typeface="Gentium Basic" pitchFamily="2" charset="0"/>
              </a:rPr>
              <a:t>thousands of years,</a:t>
            </a:r>
            <a:br>
              <a:rPr lang="en-US" sz="4000" b="1" dirty="0" smtClean="0">
                <a:solidFill>
                  <a:srgbClr val="FF0000"/>
                </a:solidFill>
                <a:latin typeface="Gentium Basic" pitchFamily="2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Gentium Basic" pitchFamily="2" charset="0"/>
              </a:rPr>
              <a:t>Greenhouse Gases </a:t>
            </a:r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have been </a:t>
            </a:r>
            <a:r>
              <a:rPr lang="en-US" sz="4000" b="1" dirty="0" smtClean="0">
                <a:solidFill>
                  <a:srgbClr val="FF0000"/>
                </a:solidFill>
                <a:latin typeface="Gentium Basic" pitchFamily="2" charset="0"/>
              </a:rPr>
              <a:t>stable</a:t>
            </a:r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…</a:t>
            </a:r>
          </a:p>
          <a:p>
            <a:pPr algn="ctr"/>
            <a:endParaRPr lang="en-US" sz="3600" b="1" dirty="0" smtClean="0">
              <a:solidFill>
                <a:srgbClr val="B40000"/>
              </a:solidFill>
              <a:latin typeface="Gentium Basic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…in the last </a:t>
            </a:r>
            <a:r>
              <a:rPr lang="en-US" sz="4000" b="1" dirty="0" smtClean="0">
                <a:solidFill>
                  <a:srgbClr val="FF0000"/>
                </a:solidFill>
                <a:latin typeface="Gentium Basic" pitchFamily="2" charset="0"/>
              </a:rPr>
              <a:t>250 years,</a:t>
            </a:r>
            <a:endParaRPr lang="en-US" sz="3600" b="1" dirty="0" smtClean="0">
              <a:solidFill>
                <a:srgbClr val="FF0000"/>
              </a:solidFill>
              <a:latin typeface="Gentium Basic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Greenhouse Gases have </a:t>
            </a:r>
            <a:r>
              <a:rPr lang="en-US" sz="4000" b="1" dirty="0" smtClean="0">
                <a:solidFill>
                  <a:srgbClr val="E20000"/>
                </a:solidFill>
                <a:latin typeface="Gentium Basic" pitchFamily="2" charset="0"/>
              </a:rPr>
              <a:t>risen steadily </a:t>
            </a:r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as we became more dependent on </a:t>
            </a:r>
            <a:r>
              <a:rPr lang="en-US" sz="4800" b="1" dirty="0" smtClean="0">
                <a:solidFill>
                  <a:srgbClr val="E20000"/>
                </a:solidFill>
                <a:latin typeface="Gentium Basic" pitchFamily="2" charset="0"/>
              </a:rPr>
              <a:t>fossil fuels.</a:t>
            </a:r>
            <a:endParaRPr lang="en-US" sz="40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691" y="2712027"/>
            <a:ext cx="441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https://www.youtube.com/watch?v=bak50U6HiRk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0036" y="6265718"/>
            <a:ext cx="7003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www.youtube.com/watch?v=bak50U6HiRk</a:t>
            </a:r>
            <a:endParaRPr lang="en-US" dirty="0" smtClean="0"/>
          </a:p>
          <a:p>
            <a:endParaRPr lang="en-US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ShockwaveFlash1" r:id="rId2" imgW="5156280" imgH="4064040"/>
        </mc:Choice>
        <mc:Fallback>
          <p:control name="ShockwaveFlash1" r:id="rId2" imgW="5156280" imgH="40640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7713" y="1317625"/>
                  <a:ext cx="5156200" cy="4064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620852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523" y="1424198"/>
            <a:ext cx="81729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Whenever we use </a:t>
            </a:r>
            <a:r>
              <a:rPr lang="en-US" sz="4000" b="1" dirty="0" smtClean="0">
                <a:solidFill>
                  <a:srgbClr val="E20000"/>
                </a:solidFill>
                <a:latin typeface="Gentium Basic" pitchFamily="2" charset="0"/>
              </a:rPr>
              <a:t>fossil fuels</a:t>
            </a:r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 to create </a:t>
            </a:r>
            <a:r>
              <a:rPr lang="en-US" sz="4000" b="1" dirty="0" smtClean="0">
                <a:solidFill>
                  <a:srgbClr val="E20000"/>
                </a:solidFill>
                <a:latin typeface="Gentium Basic" pitchFamily="2" charset="0"/>
              </a:rPr>
              <a:t>electrical energy</a:t>
            </a:r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, we release some of the </a:t>
            </a:r>
            <a:r>
              <a:rPr lang="en-US" sz="4000" b="1" dirty="0" smtClean="0">
                <a:solidFill>
                  <a:srgbClr val="E20000"/>
                </a:solidFill>
                <a:latin typeface="Gentium Basic" pitchFamily="2" charset="0"/>
              </a:rPr>
              <a:t>carbon</a:t>
            </a:r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 from those fuels into the </a:t>
            </a:r>
            <a:r>
              <a:rPr lang="en-US" sz="4000" b="1" dirty="0" smtClean="0">
                <a:solidFill>
                  <a:srgbClr val="E20000"/>
                </a:solidFill>
                <a:latin typeface="Gentium Basic" pitchFamily="2" charset="0"/>
              </a:rPr>
              <a:t>atmosphere.</a:t>
            </a:r>
            <a:endParaRPr lang="en-US" sz="3600" b="1" dirty="0" smtClean="0">
              <a:solidFill>
                <a:srgbClr val="E20000"/>
              </a:solidFill>
              <a:latin typeface="Gentium Basic" pitchFamily="2" charset="0"/>
            </a:endParaRPr>
          </a:p>
          <a:p>
            <a:pPr algn="ctr"/>
            <a:endParaRPr lang="en-US" sz="3600" b="1" dirty="0" smtClean="0">
              <a:solidFill>
                <a:srgbClr val="B40000"/>
              </a:solidFill>
              <a:latin typeface="Gentium Basic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These are the </a:t>
            </a:r>
            <a:r>
              <a:rPr lang="en-US" sz="4400" b="1" dirty="0" smtClean="0">
                <a:solidFill>
                  <a:srgbClr val="E20000"/>
                </a:solidFill>
                <a:latin typeface="Gentium Basic" pitchFamily="2" charset="0"/>
              </a:rPr>
              <a:t>Greenhouse Gases </a:t>
            </a:r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that affect </a:t>
            </a:r>
            <a:r>
              <a:rPr lang="en-US" sz="4400" b="1" dirty="0" smtClean="0">
                <a:solidFill>
                  <a:srgbClr val="E20000"/>
                </a:solidFill>
                <a:latin typeface="Gentium Basic" pitchFamily="2" charset="0"/>
              </a:rPr>
              <a:t>Climate Change.</a:t>
            </a:r>
            <a:endParaRPr lang="en-US" sz="3600" b="1" dirty="0">
              <a:solidFill>
                <a:srgbClr val="E20000"/>
              </a:solidFill>
              <a:latin typeface="Gentium Basic" pitchFamily="2" charset="0"/>
            </a:endParaRPr>
          </a:p>
        </p:txBody>
      </p:sp>
      <p:pic>
        <p:nvPicPr>
          <p:cNvPr id="5" name="Picture 4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547" y="173275"/>
            <a:ext cx="868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Effects of Greenhouse Gases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57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mp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750" y="631179"/>
            <a:ext cx="7647608" cy="4845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398" y="5625426"/>
            <a:ext cx="8629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B40000"/>
                </a:solidFill>
                <a:latin typeface="AHDN" pitchFamily="2" charset="0"/>
              </a:rPr>
              <a:t>Time in years</a:t>
            </a:r>
            <a:endParaRPr lang="en-US" sz="5400" b="1" dirty="0" smtClean="0">
              <a:solidFill>
                <a:srgbClr val="E20000"/>
              </a:solidFill>
              <a:latin typeface="AHD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7315" y="173275"/>
            <a:ext cx="868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Climate Change Indicators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427" y="1387760"/>
            <a:ext cx="81729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B40000"/>
                </a:solidFill>
                <a:latin typeface="Gentium Basic" pitchFamily="2" charset="0"/>
              </a:rPr>
              <a:t>Here are several signs that prove our climate is changing…</a:t>
            </a:r>
          </a:p>
          <a:p>
            <a:pPr algn="ctr"/>
            <a:endParaRPr lang="en-US" sz="4400" b="1" dirty="0" smtClean="0">
              <a:solidFill>
                <a:srgbClr val="B40000"/>
              </a:solidFill>
              <a:latin typeface="Gentium Basic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B40000"/>
                </a:solidFill>
                <a:latin typeface="Gentium Basic" pitchFamily="2" charset="0"/>
              </a:rPr>
              <a:t>We can see how climate change affects the temperature of our planet over time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7315" y="173275"/>
            <a:ext cx="868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Climate Change Indicators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tempgrap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6633" y="2030730"/>
            <a:ext cx="5079111" cy="32181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5523" y="1340733"/>
            <a:ext cx="817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Average Global Temperature</a:t>
            </a:r>
            <a:endParaRPr lang="en-US" sz="40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427" y="5589645"/>
            <a:ext cx="8172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B40000"/>
                </a:solidFill>
                <a:latin typeface="Gentium Basic" pitchFamily="2" charset="0"/>
              </a:rPr>
              <a:t>As the </a:t>
            </a:r>
            <a:r>
              <a:rPr lang="en-US" sz="4800" b="1" dirty="0" smtClean="0">
                <a:solidFill>
                  <a:srgbClr val="FF0000"/>
                </a:solidFill>
                <a:latin typeface="Gentium Basic" pitchFamily="2" charset="0"/>
              </a:rPr>
              <a:t>temperature</a:t>
            </a:r>
            <a:r>
              <a:rPr lang="en-US" sz="4400" b="1" dirty="0" smtClean="0">
                <a:solidFill>
                  <a:srgbClr val="B40000"/>
                </a:solidFill>
                <a:latin typeface="Gentium Basic" pitchFamily="2" charset="0"/>
              </a:rPr>
              <a:t> rises…</a:t>
            </a:r>
            <a:endParaRPr lang="en-US" sz="48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7315" y="173275"/>
            <a:ext cx="868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Climate Change Indicators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tempgrap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6633" y="2030730"/>
            <a:ext cx="5079111" cy="32181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5523" y="1340733"/>
            <a:ext cx="817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Arctic Snow Cover</a:t>
            </a:r>
            <a:endParaRPr lang="en-US" sz="40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427" y="5589645"/>
            <a:ext cx="8172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B40000"/>
                </a:solidFill>
                <a:latin typeface="Gentium Basic" pitchFamily="2" charset="0"/>
              </a:rPr>
              <a:t>…the </a:t>
            </a:r>
            <a:r>
              <a:rPr lang="en-US" sz="4800" b="1" dirty="0" smtClean="0">
                <a:solidFill>
                  <a:srgbClr val="FF0000"/>
                </a:solidFill>
                <a:latin typeface="Gentium Basic" pitchFamily="2" charset="0"/>
              </a:rPr>
              <a:t>polar ice caps</a:t>
            </a:r>
            <a:r>
              <a:rPr lang="en-US" sz="4400" b="1" dirty="0" smtClean="0">
                <a:solidFill>
                  <a:srgbClr val="B40000"/>
                </a:solidFill>
                <a:latin typeface="Gentium Basic" pitchFamily="2" charset="0"/>
              </a:rPr>
              <a:t> melt…</a:t>
            </a:r>
            <a:endParaRPr lang="en-US" sz="48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7315" y="173275"/>
            <a:ext cx="868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Climate Change Indicators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tempgrap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6633" y="2030730"/>
            <a:ext cx="5079110" cy="32181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5523" y="1340733"/>
            <a:ext cx="817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Global Sea Level</a:t>
            </a:r>
            <a:endParaRPr lang="en-US" sz="40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427" y="5589645"/>
            <a:ext cx="8172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B40000"/>
                </a:solidFill>
                <a:latin typeface="Gentium Basic" pitchFamily="2" charset="0"/>
              </a:rPr>
              <a:t>…and the </a:t>
            </a:r>
            <a:r>
              <a:rPr lang="en-US" sz="4800" b="1" dirty="0" smtClean="0">
                <a:solidFill>
                  <a:srgbClr val="FF0000"/>
                </a:solidFill>
                <a:latin typeface="Gentium Basic" pitchFamily="2" charset="0"/>
              </a:rPr>
              <a:t>sea level </a:t>
            </a:r>
            <a:r>
              <a:rPr lang="en-US" sz="4400" b="1" dirty="0" smtClean="0">
                <a:solidFill>
                  <a:srgbClr val="B40000"/>
                </a:solidFill>
                <a:latin typeface="Gentium Basic" pitchFamily="2" charset="0"/>
              </a:rPr>
              <a:t>rises.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imatesho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5523" y="523441"/>
            <a:ext cx="817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Our Planet is changing constantly…</a:t>
            </a:r>
            <a:endParaRPr lang="en-US" sz="40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  <p:pic>
        <p:nvPicPr>
          <p:cNvPr id="15" name="Picture 14" descr="climateshow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16" name="Picture 15" descr="climateshow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5196" y="3079172"/>
            <a:ext cx="2558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Things come…</a:t>
            </a:r>
            <a:endParaRPr lang="en-US" sz="40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83268" y="3069731"/>
            <a:ext cx="2558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…and things go.</a:t>
            </a:r>
            <a:endParaRPr lang="en-US" sz="40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imatesho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  <p:pic>
        <p:nvPicPr>
          <p:cNvPr id="7" name="Picture 6" descr="climateshow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9" name="Picture 8" descr="climateshow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5523" y="515345"/>
            <a:ext cx="817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Our Planet’s climate is no different…</a:t>
            </a:r>
            <a:endParaRPr lang="en-US" sz="40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44" y="3079172"/>
            <a:ext cx="2558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Sometimes it’s hot…</a:t>
            </a:r>
            <a:endParaRPr lang="en-US" sz="40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4156" y="3069731"/>
            <a:ext cx="2791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…sometimes</a:t>
            </a:r>
          </a:p>
          <a:p>
            <a:pPr algn="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it’s cold.</a:t>
            </a:r>
            <a:endParaRPr lang="en-US" sz="40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315" y="157091"/>
            <a:ext cx="86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What is Energy?</a:t>
            </a:r>
            <a:endParaRPr lang="en-US" sz="72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523" y="1375645"/>
            <a:ext cx="8172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E20000"/>
                </a:solidFill>
                <a:latin typeface="Gentium Basic" pitchFamily="2" charset="0"/>
              </a:rPr>
              <a:t>Energy</a:t>
            </a:r>
            <a:r>
              <a:rPr lang="en-US" sz="4000" b="1" dirty="0" smtClean="0">
                <a:solidFill>
                  <a:srgbClr val="B40000"/>
                </a:solidFill>
                <a:latin typeface="Gentium Basic" pitchFamily="2" charset="0"/>
              </a:rPr>
              <a:t> is the ability to do </a:t>
            </a:r>
            <a:r>
              <a:rPr lang="en-US" sz="4400" b="1" dirty="0" smtClean="0">
                <a:solidFill>
                  <a:srgbClr val="FF0000"/>
                </a:solidFill>
                <a:latin typeface="Gentium Basic" pitchFamily="2" charset="0"/>
              </a:rPr>
              <a:t>work</a:t>
            </a:r>
          </a:p>
        </p:txBody>
      </p:sp>
      <p:pic>
        <p:nvPicPr>
          <p:cNvPr id="12" name="Picture 11" descr="workenerg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6481" y="2976881"/>
            <a:ext cx="3119120" cy="2079413"/>
          </a:xfrm>
          <a:prstGeom prst="rect">
            <a:avLst/>
          </a:prstGeom>
          <a:ln w="76200">
            <a:solidFill>
              <a:srgbClr val="B40000"/>
            </a:solidFill>
          </a:ln>
        </p:spPr>
      </p:pic>
      <p:pic>
        <p:nvPicPr>
          <p:cNvPr id="13" name="Picture 12" descr="workenerg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041" y="2976881"/>
            <a:ext cx="3119119" cy="2079413"/>
          </a:xfrm>
          <a:prstGeom prst="rect">
            <a:avLst/>
          </a:prstGeom>
          <a:ln w="76200">
            <a:solidFill>
              <a:srgbClr val="B40000"/>
            </a:solidFill>
          </a:ln>
        </p:spPr>
      </p:pic>
      <p:pic>
        <p:nvPicPr>
          <p:cNvPr id="14" name="Picture 13" descr="workenerg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62559" y="2976881"/>
            <a:ext cx="3119119" cy="2079412"/>
          </a:xfrm>
          <a:prstGeom prst="rect">
            <a:avLst/>
          </a:prstGeom>
          <a:ln w="76200">
            <a:solidFill>
              <a:srgbClr val="B40000"/>
            </a:solidFill>
          </a:ln>
        </p:spPr>
      </p:pic>
    </p:spTree>
    <p:extLst>
      <p:ext uri="{BB962C8B-B14F-4D97-AF65-F5344CB8AC3E}">
        <p14:creationId xmlns:p14="http://schemas.microsoft.com/office/powerpoint/2010/main" val="1418694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imatesho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  <p:pic>
        <p:nvPicPr>
          <p:cNvPr id="14" name="Picture 13" descr="climateshow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15" name="Picture 14" descr="climateshow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16" name="Picture 15" descr="climateshow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17" name="Picture 16" descr="climateshow0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5523" y="515349"/>
            <a:ext cx="817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But now, something else is happening…</a:t>
            </a:r>
            <a:endParaRPr lang="en-US" sz="40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828" y="2860686"/>
            <a:ext cx="267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Modern industry and technology have changed our lives…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87512" y="2852638"/>
            <a:ext cx="2791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…but are they changing </a:t>
            </a:r>
            <a:b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</a:br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our </a:t>
            </a:r>
            <a:b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</a:br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planet </a:t>
            </a:r>
            <a:b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</a:br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too?</a:t>
            </a:r>
            <a:endParaRPr lang="en-US" sz="36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imatesho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5857"/>
          </a:xfrm>
          <a:prstGeom prst="rect">
            <a:avLst/>
          </a:prstGeom>
        </p:spPr>
      </p:pic>
      <p:pic>
        <p:nvPicPr>
          <p:cNvPr id="22" name="Picture 21" descr="climateshow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20" name="Picture 19" descr="climateshow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23" name="Picture 22" descr="scienceenerg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1821" y="2207456"/>
            <a:ext cx="3455298" cy="348529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1706" y="456224"/>
            <a:ext cx="8172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Many leading Scientists think so!</a:t>
            </a:r>
            <a:endParaRPr lang="en-US" sz="36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imatesho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585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7431" y="531532"/>
            <a:ext cx="817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B40000"/>
                </a:solidFill>
                <a:latin typeface="Gentium Basic" pitchFamily="2" charset="0"/>
              </a:rPr>
              <a:t>So what’s the big deal?</a:t>
            </a:r>
            <a:endParaRPr lang="en-US" sz="40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28" y="2860686"/>
            <a:ext cx="2678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The</a:t>
            </a:r>
          </a:p>
          <a:p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warming up of our planet could cause…</a:t>
            </a:r>
          </a:p>
        </p:txBody>
      </p:sp>
      <p:pic>
        <p:nvPicPr>
          <p:cNvPr id="9" name="Picture 8" descr="climateshow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10" name="Picture 9" descr="climateshow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12" name="Picture 11" descr="climateshow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7512" y="2383300"/>
            <a:ext cx="27917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Floods</a:t>
            </a:r>
          </a:p>
          <a:p>
            <a:pPr algn="r"/>
            <a:r>
              <a:rPr lang="en-US" sz="1800" b="1" dirty="0" smtClean="0">
                <a:solidFill>
                  <a:srgbClr val="E20000"/>
                </a:solidFill>
                <a:latin typeface="Gentium Basic" pitchFamily="2" charset="0"/>
              </a:rPr>
              <a:t> </a:t>
            </a:r>
          </a:p>
          <a:p>
            <a:pPr algn="r"/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Loss of Habitats</a:t>
            </a:r>
          </a:p>
          <a:p>
            <a:pPr algn="r"/>
            <a:r>
              <a:rPr lang="en-US" sz="2000" b="1" dirty="0" smtClean="0">
                <a:solidFill>
                  <a:srgbClr val="E20000"/>
                </a:solidFill>
                <a:latin typeface="Gentium Basic" pitchFamily="2" charset="0"/>
              </a:rPr>
              <a:t> </a:t>
            </a:r>
          </a:p>
          <a:p>
            <a:pPr algn="r"/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Droughts</a:t>
            </a:r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584" y="1154754"/>
            <a:ext cx="4255643" cy="25908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b="1" dirty="0">
                <a:solidFill>
                  <a:srgbClr val="B40000"/>
                </a:solidFill>
                <a:latin typeface="Gentium Basic" pitchFamily="2" charset="0"/>
              </a:rPr>
              <a:t>Less rain can mean less water for some places, while too much rain </a:t>
            </a:r>
            <a:r>
              <a:rPr lang="en-US" b="1" dirty="0" smtClean="0">
                <a:solidFill>
                  <a:srgbClr val="B40000"/>
                </a:solidFill>
                <a:latin typeface="Gentium Basic" pitchFamily="2" charset="0"/>
              </a:rPr>
              <a:t>in other areas can </a:t>
            </a:r>
            <a:r>
              <a:rPr lang="en-US" b="1" dirty="0">
                <a:solidFill>
                  <a:srgbClr val="B40000"/>
                </a:solidFill>
                <a:latin typeface="Gentium Basic" pitchFamily="2" charset="0"/>
              </a:rPr>
              <a:t>cause terrible </a:t>
            </a:r>
            <a:r>
              <a:rPr lang="en-US" b="1" dirty="0" smtClean="0">
                <a:solidFill>
                  <a:srgbClr val="B40000"/>
                </a:solidFill>
                <a:latin typeface="Gentium Basic" pitchFamily="2" charset="0"/>
              </a:rPr>
              <a:t>flooding</a:t>
            </a:r>
          </a:p>
          <a:p>
            <a:endParaRPr lang="en-US" dirty="0">
              <a:solidFill>
                <a:srgbClr val="B40000"/>
              </a:solidFill>
              <a:latin typeface="Gentium Basic" pitchFamily="2" charset="0"/>
            </a:endParaRPr>
          </a:p>
        </p:txBody>
      </p:sp>
      <p:pic>
        <p:nvPicPr>
          <p:cNvPr id="5" name="Picture 4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315" y="173275"/>
            <a:ext cx="868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Droughts and Flooding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h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308" y="1258412"/>
            <a:ext cx="3505492" cy="2368575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1450" y="3987544"/>
            <a:ext cx="3799303" cy="2590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B40000"/>
                </a:solidFill>
                <a:latin typeface="Gentium Basic" pitchFamily="2" charset="0"/>
              </a:rPr>
              <a:t>Towns and cities by the ocean are at greater risk of flooding from the rising sea level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B40000"/>
              </a:solidFill>
              <a:effectLst/>
              <a:uLnTx/>
              <a:uFillTx/>
              <a:latin typeface="Gentium Basic" pitchFamily="2" charset="0"/>
              <a:ea typeface="+mn-ea"/>
              <a:cs typeface="+mn-cs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B40000"/>
              </a:solidFill>
              <a:effectLst/>
              <a:uLnTx/>
              <a:uFillTx/>
              <a:latin typeface="Gentium Basic" pitchFamily="2" charset="0"/>
              <a:ea typeface="+mn-ea"/>
              <a:cs typeface="+mn-cs"/>
            </a:endParaRPr>
          </a:p>
        </p:txBody>
      </p:sp>
      <p:pic>
        <p:nvPicPr>
          <p:cNvPr id="10" name="Picture 9" descr="h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0861" y="4086505"/>
            <a:ext cx="3505492" cy="2425946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291" y="4116374"/>
            <a:ext cx="3505492" cy="2366207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4" y="1154754"/>
            <a:ext cx="4255643" cy="2590800"/>
          </a:xfrm>
        </p:spPr>
        <p:txBody>
          <a:bodyPr/>
          <a:lstStyle/>
          <a:p>
            <a:pPr marL="0" indent="0" algn="r">
              <a:spcBef>
                <a:spcPts val="0"/>
              </a:spcBef>
            </a:pPr>
            <a:r>
              <a:rPr lang="en-US" b="1" dirty="0" smtClean="0">
                <a:solidFill>
                  <a:srgbClr val="B40000"/>
                </a:solidFill>
                <a:latin typeface="Gentium Basic" pitchFamily="2" charset="0"/>
              </a:rPr>
              <a:t>Plants and animals that have adapted to cold weather might not have a suitable place to live </a:t>
            </a:r>
          </a:p>
          <a:p>
            <a:pPr algn="r"/>
            <a:endParaRPr lang="en-US" dirty="0">
              <a:solidFill>
                <a:srgbClr val="B40000"/>
              </a:solidFill>
              <a:latin typeface="Gentium Basic" pitchFamily="2" charset="0"/>
            </a:endParaRPr>
          </a:p>
        </p:txBody>
      </p:sp>
      <p:pic>
        <p:nvPicPr>
          <p:cNvPr id="5" name="Picture 4" descr="h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315" y="173275"/>
            <a:ext cx="868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Loss of Habitat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h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6823" y="1259596"/>
            <a:ext cx="3505492" cy="2366207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13518" y="3987544"/>
            <a:ext cx="3799303" cy="2590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B40000"/>
                </a:solidFill>
                <a:latin typeface="Gentium Basic" pitchFamily="2" charset="0"/>
              </a:rPr>
              <a:t>Up to one fourth of all the plants and animals on </a:t>
            </a:r>
            <a:r>
              <a:rPr lang="en-US" sz="3200" b="1" kern="0" noProof="0" dirty="0" err="1" smtClean="0">
                <a:solidFill>
                  <a:srgbClr val="B40000"/>
                </a:solidFill>
                <a:latin typeface="Gentium Basic" pitchFamily="2" charset="0"/>
              </a:rPr>
              <a:t>Eart</a:t>
            </a:r>
            <a:r>
              <a:rPr lang="en-US" sz="3200" b="1" kern="0" dirty="0" smtClean="0">
                <a:solidFill>
                  <a:srgbClr val="B40000"/>
                </a:solidFill>
                <a:latin typeface="Gentium Basic" pitchFamily="2" charset="0"/>
              </a:rPr>
              <a:t>h could become extinct in 100 years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B40000"/>
              </a:solidFill>
              <a:effectLst/>
              <a:uLnTx/>
              <a:uFillTx/>
              <a:latin typeface="Gentium Basic" pitchFamily="2" charset="0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B40000"/>
              </a:solidFill>
              <a:effectLst/>
              <a:uLnTx/>
              <a:uFillTx/>
              <a:latin typeface="Gentium Basic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584" y="1154754"/>
            <a:ext cx="4255643" cy="25908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b="1" dirty="0" smtClean="0">
                <a:solidFill>
                  <a:srgbClr val="B40000"/>
                </a:solidFill>
                <a:latin typeface="Gentium Basic" pitchFamily="2" charset="0"/>
              </a:rPr>
              <a:t>Heat waves, storms and air pollution threaten our health, especially in children and the elderly </a:t>
            </a:r>
          </a:p>
          <a:p>
            <a:endParaRPr lang="en-US" dirty="0">
              <a:solidFill>
                <a:srgbClr val="B40000"/>
              </a:solidFill>
              <a:latin typeface="Gentium Basic" pitchFamily="2" charset="0"/>
            </a:endParaRPr>
          </a:p>
        </p:txBody>
      </p:sp>
      <p:pic>
        <p:nvPicPr>
          <p:cNvPr id="5" name="Picture 4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315" y="173275"/>
            <a:ext cx="868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Scorching Summers and Fires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h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308" y="1259596"/>
            <a:ext cx="3505492" cy="2366207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1450" y="3987544"/>
            <a:ext cx="3799303" cy="2590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B40000"/>
                </a:solidFill>
                <a:latin typeface="Gentium Basic" pitchFamily="2" charset="0"/>
              </a:rPr>
              <a:t>Hot, dry conditions allow wild fires to start more easily, spread faster and burn longer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B40000"/>
              </a:solidFill>
              <a:effectLst/>
              <a:uLnTx/>
              <a:uFillTx/>
              <a:latin typeface="Gentium Basic" pitchFamily="2" charset="0"/>
              <a:ea typeface="+mn-ea"/>
              <a:cs typeface="+mn-cs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B40000"/>
              </a:solidFill>
              <a:effectLst/>
              <a:uLnTx/>
              <a:uFillTx/>
              <a:latin typeface="Gentium Basic" pitchFamily="2" charset="0"/>
              <a:ea typeface="+mn-ea"/>
              <a:cs typeface="+mn-cs"/>
            </a:endParaRPr>
          </a:p>
        </p:txBody>
      </p:sp>
      <p:pic>
        <p:nvPicPr>
          <p:cNvPr id="10" name="Picture 9" descr="h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0861" y="4115150"/>
            <a:ext cx="3505492" cy="2368655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291" y="4116374"/>
            <a:ext cx="3505491" cy="2366207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4" y="1154754"/>
            <a:ext cx="4255643" cy="2590800"/>
          </a:xfrm>
        </p:spPr>
        <p:txBody>
          <a:bodyPr/>
          <a:lstStyle/>
          <a:p>
            <a:pPr marL="0" indent="0" algn="r">
              <a:spcBef>
                <a:spcPts val="0"/>
              </a:spcBef>
            </a:pPr>
            <a:r>
              <a:rPr lang="en-US" b="1" dirty="0" smtClean="0">
                <a:solidFill>
                  <a:srgbClr val="B40000"/>
                </a:solidFill>
                <a:latin typeface="Gentium Basic" pitchFamily="2" charset="0"/>
              </a:rPr>
              <a:t>Certain crops will no longer grow in the warmer climate, and there will be less water for irrigation</a:t>
            </a:r>
          </a:p>
          <a:p>
            <a:pPr algn="r"/>
            <a:endParaRPr lang="en-US" dirty="0">
              <a:solidFill>
                <a:srgbClr val="B40000"/>
              </a:solidFill>
              <a:latin typeface="Gentium Basic" pitchFamily="2" charset="0"/>
            </a:endParaRPr>
          </a:p>
        </p:txBody>
      </p:sp>
      <p:pic>
        <p:nvPicPr>
          <p:cNvPr id="5" name="Picture 4" descr="h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315" y="173275"/>
            <a:ext cx="868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Lack of Food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h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6823" y="1259596"/>
            <a:ext cx="3505491" cy="2366207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13518" y="3987544"/>
            <a:ext cx="3799303" cy="2590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B40000"/>
                </a:solidFill>
                <a:latin typeface="Gentium Basic" pitchFamily="2" charset="0"/>
              </a:rPr>
              <a:t>With less crops and less water, there will also be less food for everyone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B40000"/>
              </a:solidFill>
              <a:effectLst/>
              <a:uLnTx/>
              <a:uFillTx/>
              <a:latin typeface="Gentium Basic" pitchFamily="2" charset="0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B40000"/>
              </a:solidFill>
              <a:effectLst/>
              <a:uLnTx/>
              <a:uFillTx/>
              <a:latin typeface="Gentium Basic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584" y="1154754"/>
            <a:ext cx="4255643" cy="25908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b="1" dirty="0" smtClean="0">
                <a:solidFill>
                  <a:srgbClr val="B40000"/>
                </a:solidFill>
                <a:latin typeface="Gentium Basic" pitchFamily="2" charset="0"/>
              </a:rPr>
              <a:t>Higher temperatures will affect ski resorts and other cold weather activities like outdoor ice skating </a:t>
            </a:r>
          </a:p>
          <a:p>
            <a:endParaRPr lang="en-US" dirty="0">
              <a:solidFill>
                <a:srgbClr val="B40000"/>
              </a:solidFill>
              <a:latin typeface="Gentium Basic" pitchFamily="2" charset="0"/>
            </a:endParaRPr>
          </a:p>
        </p:txBody>
      </p:sp>
      <p:pic>
        <p:nvPicPr>
          <p:cNvPr id="5" name="Picture 4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315" y="173275"/>
            <a:ext cx="868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Recreation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h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308" y="1259596"/>
            <a:ext cx="3505491" cy="2366207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1450" y="3987544"/>
            <a:ext cx="3799303" cy="2590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B40000"/>
                </a:solidFill>
                <a:latin typeface="Gentium Basic" pitchFamily="2" charset="0"/>
              </a:rPr>
              <a:t>As the sea level rises, beaches will become more crowded, and may disappear over time 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B40000"/>
              </a:solidFill>
              <a:effectLst/>
              <a:uLnTx/>
              <a:uFillTx/>
              <a:latin typeface="Gentium Basic" pitchFamily="2" charset="0"/>
              <a:ea typeface="+mn-ea"/>
              <a:cs typeface="+mn-cs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B40000"/>
              </a:solidFill>
              <a:effectLst/>
              <a:uLnTx/>
              <a:uFillTx/>
              <a:latin typeface="Gentium Basic" pitchFamily="2" charset="0"/>
              <a:ea typeface="+mn-ea"/>
              <a:cs typeface="+mn-cs"/>
            </a:endParaRPr>
          </a:p>
        </p:txBody>
      </p:sp>
      <p:pic>
        <p:nvPicPr>
          <p:cNvPr id="10" name="Picture 9" descr="h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0861" y="4116374"/>
            <a:ext cx="3505492" cy="2366207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ky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9012" y="2424352"/>
            <a:ext cx="9144000" cy="5445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568" y="858171"/>
            <a:ext cx="83902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B40000"/>
                </a:solidFill>
                <a:latin typeface="Gentium Basic" pitchFamily="2" charset="0"/>
              </a:rPr>
              <a:t>We are </a:t>
            </a:r>
            <a:r>
              <a:rPr lang="en-US" sz="5400" b="1" dirty="0" smtClean="0">
                <a:solidFill>
                  <a:srgbClr val="E20000"/>
                </a:solidFill>
                <a:latin typeface="Gentium Basic" pitchFamily="2" charset="0"/>
              </a:rPr>
              <a:t>responsible</a:t>
            </a:r>
            <a:r>
              <a:rPr lang="en-US" sz="4800" b="1" dirty="0" smtClean="0">
                <a:solidFill>
                  <a:srgbClr val="B40000"/>
                </a:solidFill>
                <a:latin typeface="Gentium Basic" pitchFamily="2" charset="0"/>
              </a:rPr>
              <a:t> for</a:t>
            </a:r>
          </a:p>
          <a:p>
            <a:pPr algn="ctr"/>
            <a:r>
              <a:rPr lang="en-US" sz="4800" b="1" dirty="0" smtClean="0">
                <a:solidFill>
                  <a:srgbClr val="B40000"/>
                </a:solidFill>
                <a:latin typeface="Gentium Basic" pitchFamily="2" charset="0"/>
              </a:rPr>
              <a:t>the recent </a:t>
            </a:r>
            <a:r>
              <a:rPr lang="en-US" sz="5400" b="1" dirty="0" smtClean="0">
                <a:solidFill>
                  <a:srgbClr val="E20000"/>
                </a:solidFill>
                <a:latin typeface="Gentium Basic" pitchFamily="2" charset="0"/>
              </a:rPr>
              <a:t>Climate Change.</a:t>
            </a:r>
            <a:endParaRPr lang="en-US" sz="48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57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Elephants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5720"/>
            <a:ext cx="9144000" cy="4025238"/>
          </a:xfrm>
          <a:prstGeom prst="rect">
            <a:avLst/>
          </a:prstGeom>
        </p:spPr>
      </p:pic>
      <p:pic>
        <p:nvPicPr>
          <p:cNvPr id="21" name="Picture 20" descr="Elephants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5720"/>
            <a:ext cx="9144000" cy="4025238"/>
          </a:xfrm>
          <a:prstGeom prst="rect">
            <a:avLst/>
          </a:prstGeom>
        </p:spPr>
      </p:pic>
      <p:pic>
        <p:nvPicPr>
          <p:cNvPr id="20" name="Picture 19" descr="Elephants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5720"/>
            <a:ext cx="9144000" cy="4025238"/>
          </a:xfrm>
          <a:prstGeom prst="rect">
            <a:avLst/>
          </a:prstGeom>
        </p:spPr>
      </p:pic>
      <p:pic>
        <p:nvPicPr>
          <p:cNvPr id="19" name="Picture 18" descr="Elephants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5720"/>
            <a:ext cx="9144000" cy="4025238"/>
          </a:xfrm>
          <a:prstGeom prst="rect">
            <a:avLst/>
          </a:prstGeom>
        </p:spPr>
      </p:pic>
      <p:pic>
        <p:nvPicPr>
          <p:cNvPr id="18" name="Picture 17" descr="Elephants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85720"/>
            <a:ext cx="9144000" cy="4025238"/>
          </a:xfrm>
          <a:prstGeom prst="rect">
            <a:avLst/>
          </a:prstGeom>
        </p:spPr>
      </p:pic>
      <p:pic>
        <p:nvPicPr>
          <p:cNvPr id="17" name="Picture 16" descr="Elephants0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885720"/>
            <a:ext cx="9144000" cy="4025238"/>
          </a:xfrm>
          <a:prstGeom prst="rect">
            <a:avLst/>
          </a:prstGeom>
        </p:spPr>
      </p:pic>
      <p:pic>
        <p:nvPicPr>
          <p:cNvPr id="16" name="Picture 15" descr="Elephants0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5720"/>
            <a:ext cx="9144000" cy="4025238"/>
          </a:xfrm>
          <a:prstGeom prst="rect">
            <a:avLst/>
          </a:prstGeom>
        </p:spPr>
      </p:pic>
      <p:pic>
        <p:nvPicPr>
          <p:cNvPr id="15" name="Picture 14" descr="Elephants0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885720"/>
            <a:ext cx="9144000" cy="4025238"/>
          </a:xfrm>
          <a:prstGeom prst="rect">
            <a:avLst/>
          </a:prstGeom>
        </p:spPr>
      </p:pic>
      <p:pic>
        <p:nvPicPr>
          <p:cNvPr id="8" name="Picture 7" descr="headin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4812" y="189459"/>
            <a:ext cx="8849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Carbon Elephant Connection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Elephants0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885720"/>
            <a:ext cx="9144000" cy="4025238"/>
          </a:xfrm>
          <a:prstGeom prst="rect">
            <a:avLst/>
          </a:prstGeom>
        </p:spPr>
      </p:pic>
      <p:pic>
        <p:nvPicPr>
          <p:cNvPr id="14" name="Picture 13" descr="Elephants1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1885720"/>
            <a:ext cx="9144000" cy="4025238"/>
          </a:xfrm>
          <a:prstGeom prst="rect">
            <a:avLst/>
          </a:prstGeom>
        </p:spPr>
      </p:pic>
      <p:pic>
        <p:nvPicPr>
          <p:cNvPr id="13" name="Picture 12" descr="Elephants1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885720"/>
            <a:ext cx="9144000" cy="40252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558351" y="1448475"/>
            <a:ext cx="75417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2008 Carbon Emissions Per Capita</a:t>
            </a:r>
          </a:p>
          <a:p>
            <a:pPr algn="ctr"/>
            <a:r>
              <a:rPr lang="en-US" sz="3600" b="1" dirty="0" smtClean="0">
                <a:solidFill>
                  <a:srgbClr val="E20000"/>
                </a:solidFill>
                <a:latin typeface="Gentium Basic" pitchFamily="2" charset="0"/>
              </a:rPr>
              <a:t>in TONS</a:t>
            </a:r>
          </a:p>
        </p:txBody>
      </p:sp>
    </p:spTree>
    <p:extLst>
      <p:ext uri="{BB962C8B-B14F-4D97-AF65-F5344CB8AC3E}">
        <p14:creationId xmlns:p14="http://schemas.microsoft.com/office/powerpoint/2010/main" val="14693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315" y="157091"/>
            <a:ext cx="86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Energy is…</a:t>
            </a:r>
            <a:endParaRPr lang="en-US" sz="72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l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4455" y="1362074"/>
            <a:ext cx="3636169" cy="4848225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pic>
        <p:nvPicPr>
          <p:cNvPr id="8" name="Picture 7" descr="lightenerg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661987"/>
            <a:ext cx="5486400" cy="5534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199" y="2608726"/>
            <a:ext cx="35891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E2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Light</a:t>
            </a:r>
            <a:endParaRPr lang="en-US" sz="5400" dirty="0">
              <a:solidFill>
                <a:srgbClr val="E2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94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imatesho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381" y="2143"/>
            <a:ext cx="9143999" cy="68558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275" y="2221417"/>
            <a:ext cx="28403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There are many ways to lessen our</a:t>
            </a:r>
          </a:p>
          <a:p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impact</a:t>
            </a:r>
            <a:b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</a:b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on the environment…</a:t>
            </a:r>
            <a:endParaRPr lang="en-US" sz="36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42450" y="4048867"/>
            <a:ext cx="32287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…and make</a:t>
            </a:r>
            <a:b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</a:b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our world a cleaner, greener place to live. </a:t>
            </a:r>
            <a:endParaRPr lang="en-US" sz="36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903" y="556792"/>
            <a:ext cx="8172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B40000"/>
                </a:solidFill>
                <a:latin typeface="Gentium Basic" pitchFamily="2" charset="0"/>
              </a:rPr>
              <a:t>So what can we do?</a:t>
            </a:r>
            <a:endParaRPr lang="en-US" sz="4400" b="1" dirty="0" smtClean="0">
              <a:solidFill>
                <a:srgbClr val="E20000"/>
              </a:solidFill>
              <a:latin typeface="Gentium Bas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523" y="1424197"/>
            <a:ext cx="81729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Gentium Basic" pitchFamily="2" charset="0"/>
              </a:rPr>
              <a:t>How do we reduce our impact on climate?</a:t>
            </a:r>
          </a:p>
          <a:p>
            <a:endParaRPr lang="en-US" b="1" dirty="0" smtClean="0">
              <a:solidFill>
                <a:srgbClr val="B40000"/>
              </a:solidFill>
              <a:latin typeface="Gentium Basic" pitchFamily="2" charset="0"/>
              <a:ea typeface="Tahoma" pitchFamily="34" charset="0"/>
              <a:cs typeface="Tahoma" pitchFamily="34" charset="0"/>
            </a:endParaRPr>
          </a:p>
          <a:p>
            <a:pPr marL="914400" indent="-51435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Turn off the lights</a:t>
            </a:r>
          </a:p>
          <a:p>
            <a:pPr marL="914400" indent="-51435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Drive less – try walking to school</a:t>
            </a:r>
          </a:p>
          <a:p>
            <a:pPr marL="914400" indent="-51435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Turn off the TV or video game console when you are not using it</a:t>
            </a:r>
          </a:p>
          <a:p>
            <a:pPr marL="914400" indent="-51435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Use a fan or open a window</a:t>
            </a:r>
            <a:br>
              <a:rPr lang="en-US" sz="32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</a:b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instead of an air conditioner</a:t>
            </a:r>
          </a:p>
          <a:p>
            <a:pPr marL="2560320" indent="-514350"/>
            <a:endParaRPr lang="en-US" sz="3200" b="1" dirty="0" smtClean="0">
              <a:solidFill>
                <a:srgbClr val="E20000"/>
              </a:solidFill>
              <a:latin typeface="Gentium Basic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7315" y="172857"/>
            <a:ext cx="86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Reducing our Impact</a:t>
            </a:r>
            <a:endParaRPr lang="en-US" sz="72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motionenerg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4223" y="3848692"/>
            <a:ext cx="2807936" cy="28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57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523" y="1319001"/>
            <a:ext cx="817295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Gentium Basic" pitchFamily="2" charset="0"/>
              </a:rPr>
              <a:t>We can reduce our emissions by reducing energy use:</a:t>
            </a:r>
          </a:p>
          <a:p>
            <a:endParaRPr lang="en-US" sz="1400" b="1" dirty="0" smtClean="0">
              <a:solidFill>
                <a:srgbClr val="B40000"/>
              </a:solidFill>
              <a:latin typeface="Gentium Basic" pitchFamily="2" charset="0"/>
              <a:ea typeface="Tahoma" pitchFamily="34" charset="0"/>
              <a:cs typeface="Tahoma" pitchFamily="34" charset="0"/>
            </a:endParaRPr>
          </a:p>
          <a:p>
            <a:pPr marL="457200" indent="-51435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Use Renewable Energy sources to provide heat, light and electricity </a:t>
            </a:r>
          </a:p>
          <a:p>
            <a:pPr marL="457200" indent="-51435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Use Solar Powered Cookers to cook food</a:t>
            </a:r>
            <a:br>
              <a:rPr lang="en-US" sz="32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</a:br>
            <a:endParaRPr lang="en-US" sz="3200" b="1" dirty="0" smtClean="0">
              <a:solidFill>
                <a:srgbClr val="B40000"/>
              </a:solidFill>
              <a:latin typeface="Gentium Basic" pitchFamily="2" charset="0"/>
              <a:ea typeface="Tahoma" pitchFamily="34" charset="0"/>
              <a:cs typeface="Tahoma" pitchFamily="34" charset="0"/>
            </a:endParaRPr>
          </a:p>
          <a:p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We will go outside to see some</a:t>
            </a:r>
            <a:br>
              <a:rPr lang="en-US" sz="3200" b="1" dirty="0" smtClean="0">
                <a:solidFill>
                  <a:srgbClr val="E2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</a:br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Solar Powered Cookers in action! </a:t>
            </a:r>
          </a:p>
          <a:p>
            <a:pPr marL="457200" indent="-514350"/>
            <a:endParaRPr lang="en-US" sz="3200" b="1" dirty="0" smtClean="0">
              <a:solidFill>
                <a:srgbClr val="E20000"/>
              </a:solidFill>
              <a:latin typeface="Gentium Basic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7315" y="172857"/>
            <a:ext cx="86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Reducing Energy Use</a:t>
            </a:r>
            <a:endParaRPr lang="en-US" sz="72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heatenerg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58633" y="3242875"/>
            <a:ext cx="3236813" cy="40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57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584" y="1154754"/>
            <a:ext cx="4255643" cy="2590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B40000"/>
                </a:solidFill>
                <a:latin typeface="Gentium Basic" pitchFamily="2" charset="0"/>
              </a:rPr>
              <a:t>Solar Cooker 1 team: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Cynthia Garcia</a:t>
            </a:r>
            <a:b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Vanessa Ortega </a:t>
            </a:r>
            <a:b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Katrina </a:t>
            </a: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Banzon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 </a:t>
            </a:r>
            <a:b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</a:b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Iomara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 Martinez </a:t>
            </a:r>
            <a:b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Diane </a:t>
            </a: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Yabut</a:t>
            </a:r>
            <a:endParaRPr lang="en-US" sz="2800" b="1" dirty="0" smtClean="0">
              <a:solidFill>
                <a:srgbClr val="C00000"/>
              </a:solidFill>
              <a:latin typeface="Gentium Basic" pitchFamily="2" charset="0"/>
            </a:endParaRPr>
          </a:p>
        </p:txBody>
      </p:sp>
      <p:pic>
        <p:nvPicPr>
          <p:cNvPr id="5" name="Picture 4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315" y="173275"/>
            <a:ext cx="868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Solar Powered Cookers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h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308" y="1259596"/>
            <a:ext cx="3505492" cy="2366207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6577" y="3987544"/>
            <a:ext cx="3948913" cy="2590800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0"/>
              </a:spcBef>
              <a:defRPr/>
            </a:pPr>
            <a:r>
              <a:rPr lang="en-US" sz="3200" b="1" kern="0" noProof="0" dirty="0" smtClean="0">
                <a:solidFill>
                  <a:srgbClr val="B40000"/>
                </a:solidFill>
                <a:latin typeface="Gentium Basic" pitchFamily="2" charset="0"/>
              </a:rPr>
              <a:t>Solar Cooker 2 team:</a:t>
            </a:r>
            <a:br>
              <a:rPr lang="en-US" sz="3200" b="1" kern="0" noProof="0" dirty="0" smtClean="0">
                <a:solidFill>
                  <a:srgbClr val="B40000"/>
                </a:solidFill>
                <a:latin typeface="Gentium Basic" pitchFamily="2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Joe </a:t>
            </a: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Figueras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</a:b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Arlette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Mulford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Von Dominguez</a:t>
            </a:r>
            <a:b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Kristen </a:t>
            </a: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Tuerk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</a:b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Abner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 Morales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ntium Basic" pitchFamily="2" charset="0"/>
            </a:endParaRPr>
          </a:p>
        </p:txBody>
      </p:sp>
      <p:pic>
        <p:nvPicPr>
          <p:cNvPr id="10" name="Picture 9" descr="h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0861" y="4116374"/>
            <a:ext cx="3505492" cy="2366207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291" y="4116374"/>
            <a:ext cx="3505491" cy="2366207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4" y="1154754"/>
            <a:ext cx="4255643" cy="2590800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B40000"/>
                </a:solidFill>
                <a:latin typeface="Gentium Basic" pitchFamily="2" charset="0"/>
              </a:rPr>
              <a:t>Solar Cooker 3 team: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Maro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Asipyan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Matthew Terry</a:t>
            </a:r>
            <a:b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</a:b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Rezvan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Agahi</a:t>
            </a:r>
            <a:endParaRPr lang="en-US" sz="2800" b="1" dirty="0" smtClean="0">
              <a:solidFill>
                <a:srgbClr val="C00000"/>
              </a:solidFill>
              <a:latin typeface="Gentium Basic" pitchFamily="2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Jaime Moreno</a:t>
            </a:r>
          </a:p>
        </p:txBody>
      </p:sp>
      <p:pic>
        <p:nvPicPr>
          <p:cNvPr id="5" name="Picture 4" descr="h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315" y="173275"/>
            <a:ext cx="868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Solar Powered Cookers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h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6823" y="1259596"/>
            <a:ext cx="3505491" cy="2366207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13518" y="3987544"/>
            <a:ext cx="3880224" cy="2590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B40000"/>
                </a:solidFill>
                <a:latin typeface="Gentium Basic" pitchFamily="2" charset="0"/>
              </a:rPr>
              <a:t>Solar Cooker 4 team:</a:t>
            </a:r>
          </a:p>
          <a:p>
            <a:pPr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Chance Jackson</a:t>
            </a:r>
          </a:p>
          <a:p>
            <a:pPr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Thomas Freed</a:t>
            </a:r>
          </a:p>
          <a:p>
            <a:pPr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Keyur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Maru</a:t>
            </a:r>
            <a:endParaRPr lang="en-US" sz="2800" b="1" dirty="0" smtClean="0">
              <a:solidFill>
                <a:srgbClr val="C00000"/>
              </a:solidFill>
              <a:latin typeface="Gentium Basic" pitchFamily="2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Sem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Luong</a:t>
            </a:r>
            <a:endParaRPr lang="en-US" sz="2800" b="1" dirty="0" smtClean="0">
              <a:solidFill>
                <a:srgbClr val="C00000"/>
              </a:solidFill>
              <a:latin typeface="Gentium Basic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B40000"/>
              </a:solidFill>
              <a:effectLst/>
              <a:uLnTx/>
              <a:uFillTx/>
              <a:latin typeface="Gentium Basic" pitchFamily="2" charset="0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B40000"/>
              </a:solidFill>
              <a:effectLst/>
              <a:uLnTx/>
              <a:uFillTx/>
              <a:latin typeface="Gentium Basic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584" y="1154754"/>
            <a:ext cx="4255643" cy="2590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B40000"/>
                </a:solidFill>
                <a:latin typeface="Gentium Basic" pitchFamily="2" charset="0"/>
              </a:rPr>
              <a:t>Solar Cooker 5 team: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Megan Miller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Margaret Jamison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Leina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Naversen</a:t>
            </a:r>
            <a:endParaRPr lang="en-US" sz="2800" b="1" dirty="0" smtClean="0">
              <a:solidFill>
                <a:srgbClr val="C00000"/>
              </a:solidFill>
              <a:latin typeface="Gentium Basic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Jane </a:t>
            </a: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Schimidlapp</a:t>
            </a:r>
            <a:endParaRPr lang="en-US" sz="2800" b="1" dirty="0" smtClean="0">
              <a:solidFill>
                <a:srgbClr val="C00000"/>
              </a:solidFill>
              <a:latin typeface="Gentium Basic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Firouzeh</a:t>
            </a: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Shariaty</a:t>
            </a:r>
            <a:endParaRPr lang="en-US" sz="2800" b="1" dirty="0" smtClean="0">
              <a:solidFill>
                <a:srgbClr val="C00000"/>
              </a:solidFill>
              <a:latin typeface="Gentium Basic" pitchFamily="2" charset="0"/>
            </a:endParaRPr>
          </a:p>
        </p:txBody>
      </p:sp>
      <p:pic>
        <p:nvPicPr>
          <p:cNvPr id="5" name="Picture 4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315" y="173275"/>
            <a:ext cx="868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Solar Powered Cookers</a:t>
            </a:r>
            <a:endParaRPr lang="en-US" sz="54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h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308" y="1259596"/>
            <a:ext cx="3505491" cy="2366207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6577" y="3987544"/>
            <a:ext cx="3948913" cy="2590800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0"/>
              </a:spcBef>
              <a:defRPr/>
            </a:pPr>
            <a:r>
              <a:rPr lang="en-US" sz="3200" b="1" kern="0" noProof="0" dirty="0" smtClean="0">
                <a:solidFill>
                  <a:srgbClr val="B40000"/>
                </a:solidFill>
                <a:latin typeface="Gentium Basic" pitchFamily="2" charset="0"/>
              </a:rPr>
              <a:t>Solar Cooker 6 team:</a:t>
            </a:r>
            <a:br>
              <a:rPr lang="en-US" sz="3200" b="1" kern="0" noProof="0" dirty="0" smtClean="0">
                <a:solidFill>
                  <a:srgbClr val="B40000"/>
                </a:solidFill>
                <a:latin typeface="Gentium Basic" pitchFamily="2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Gentium Basic" pitchFamily="2" charset="0"/>
              </a:rPr>
              <a:t>Andrew </a:t>
            </a:r>
            <a:r>
              <a:rPr lang="en-US" sz="2800" b="1" dirty="0" err="1" smtClean="0">
                <a:solidFill>
                  <a:srgbClr val="C00000"/>
                </a:solidFill>
                <a:latin typeface="Gentium Basic" pitchFamily="2" charset="0"/>
              </a:rPr>
              <a:t>Sidler</a:t>
            </a:r>
            <a:endParaRPr lang="en-US" sz="2800" b="1" dirty="0" smtClean="0">
              <a:solidFill>
                <a:srgbClr val="C00000"/>
              </a:solidFill>
              <a:latin typeface="Gentium Basic" pitchFamily="2" charset="0"/>
            </a:endParaRPr>
          </a:p>
          <a:p>
            <a:pPr algn="r">
              <a:spcBef>
                <a:spcPts val="0"/>
              </a:spcBef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ntium Basic" pitchFamily="2" charset="0"/>
              </a:rPr>
              <a:t>Jeffrey Tseng</a:t>
            </a:r>
          </a:p>
          <a:p>
            <a:pPr algn="r">
              <a:spcBef>
                <a:spcPts val="0"/>
              </a:spcBef>
              <a:defRPr/>
            </a:pPr>
            <a:r>
              <a:rPr lang="en-US" sz="2800" b="1" kern="0" dirty="0" smtClean="0">
                <a:solidFill>
                  <a:srgbClr val="C00000"/>
                </a:solidFill>
                <a:latin typeface="Gentium Basic" pitchFamily="2" charset="0"/>
              </a:rPr>
              <a:t>Sung Min Park</a:t>
            </a:r>
          </a:p>
          <a:p>
            <a:pPr algn="r">
              <a:spcBef>
                <a:spcPts val="0"/>
              </a:spcBef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ntium Basic" pitchFamily="2" charset="0"/>
              </a:rPr>
              <a:t>Sonia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ntium Basic" pitchFamily="2" charset="0"/>
              </a:rPr>
              <a:t>Kohar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ntium Basic" pitchFamily="2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en-US" sz="2800" b="1" kern="0" dirty="0" smtClean="0">
                <a:solidFill>
                  <a:srgbClr val="C00000"/>
                </a:solidFill>
                <a:latin typeface="Gentium Basic" pitchFamily="2" charset="0"/>
              </a:rPr>
              <a:t>Ana Karen </a:t>
            </a:r>
            <a:r>
              <a:rPr lang="en-US" sz="2800" b="1" kern="0" dirty="0" err="1" smtClean="0">
                <a:solidFill>
                  <a:srgbClr val="C00000"/>
                </a:solidFill>
                <a:latin typeface="Gentium Basic" pitchFamily="2" charset="0"/>
              </a:rPr>
              <a:t>Loera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ntium Basic" pitchFamily="2" charset="0"/>
            </a:endParaRPr>
          </a:p>
        </p:txBody>
      </p:sp>
      <p:pic>
        <p:nvPicPr>
          <p:cNvPr id="10" name="Picture 9" descr="h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0861" y="4116374"/>
            <a:ext cx="3505491" cy="2366207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</p:spTree>
    <p:extLst>
      <p:ext uri="{BB962C8B-B14F-4D97-AF65-F5344CB8AC3E}">
        <p14:creationId xmlns:p14="http://schemas.microsoft.com/office/powerpoint/2010/main" val="1014757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ener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388286" y="469339"/>
            <a:ext cx="5998565" cy="605063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58459" y="1508210"/>
            <a:ext cx="280645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 smtClean="0">
                <a:solidFill>
                  <a:srgbClr val="E2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Heat</a:t>
            </a:r>
            <a:endParaRPr lang="en-US" sz="6600" dirty="0">
              <a:solidFill>
                <a:srgbClr val="E2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h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7775" y="1352550"/>
            <a:ext cx="3743325" cy="4852458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pic>
        <p:nvPicPr>
          <p:cNvPr id="7" name="Picture 6" descr="h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7315" y="157091"/>
            <a:ext cx="86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Energy is…</a:t>
            </a:r>
            <a:endParaRPr lang="en-US" sz="72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heatenerg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94872"/>
            <a:ext cx="44100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4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64" y="1436786"/>
            <a:ext cx="4765392" cy="3847942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213599" y="5421343"/>
            <a:ext cx="3930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E2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Motion</a:t>
            </a:r>
            <a:endParaRPr lang="en-US" sz="6000" dirty="0">
              <a:solidFill>
                <a:srgbClr val="E2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h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7315" y="157091"/>
            <a:ext cx="86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Energy is…</a:t>
            </a:r>
            <a:endParaRPr lang="en-US" sz="72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motionenerg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1311" y="1324005"/>
            <a:ext cx="4233360" cy="42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4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0971" y="1354462"/>
            <a:ext cx="42608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E2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Electricity</a:t>
            </a:r>
            <a:endParaRPr lang="en-US" sz="4000" dirty="0">
              <a:solidFill>
                <a:srgbClr val="E2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2525" y="1076324"/>
            <a:ext cx="3646089" cy="5469134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pic>
        <p:nvPicPr>
          <p:cNvPr id="9" name="Picture 8" descr="h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7315" y="157091"/>
            <a:ext cx="86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Energy is…</a:t>
            </a:r>
            <a:endParaRPr lang="en-US" sz="72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ctricenerg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339" y="2361919"/>
            <a:ext cx="4126936" cy="41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4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49734" y="1898585"/>
            <a:ext cx="4810189" cy="2972821"/>
          </a:xfrm>
          <a:prstGeom prst="rect">
            <a:avLst/>
          </a:prstGeom>
          <a:ln w="101600">
            <a:solidFill>
              <a:srgbClr val="B4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682140" y="5084890"/>
            <a:ext cx="3930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E2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Sound</a:t>
            </a:r>
            <a:endParaRPr lang="en-US" sz="6000" dirty="0">
              <a:solidFill>
                <a:srgbClr val="E2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h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7315" y="157091"/>
            <a:ext cx="868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Energy is…</a:t>
            </a:r>
            <a:endParaRPr lang="en-US" sz="72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soundenerg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353516" y="951404"/>
            <a:ext cx="4887591" cy="49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4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523" y="1375645"/>
            <a:ext cx="81729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Energy</a:t>
            </a:r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</a:rPr>
              <a:t> is all around us,</a:t>
            </a:r>
          </a:p>
          <a:p>
            <a:pPr algn="ctr"/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</a:rPr>
              <a:t>in </a:t>
            </a:r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everything</a:t>
            </a:r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</a:rPr>
              <a:t> and </a:t>
            </a:r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everyone</a:t>
            </a:r>
            <a:r>
              <a:rPr lang="en-US" sz="2800" b="1" dirty="0" smtClean="0">
                <a:solidFill>
                  <a:srgbClr val="E20000"/>
                </a:solidFill>
                <a:latin typeface="Gentium Basic" pitchFamily="2" charset="0"/>
              </a:rPr>
              <a:t>.</a:t>
            </a:r>
          </a:p>
          <a:p>
            <a:pPr algn="ctr"/>
            <a:endParaRPr lang="en-US" sz="2800" b="1" dirty="0" smtClean="0">
              <a:solidFill>
                <a:srgbClr val="B40000"/>
              </a:solidFill>
              <a:latin typeface="Gentium Basic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Energy</a:t>
            </a:r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</a:rPr>
              <a:t> makes your body </a:t>
            </a:r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grow</a:t>
            </a:r>
            <a:r>
              <a:rPr lang="en-US" sz="2800" b="1" dirty="0" smtClean="0">
                <a:solidFill>
                  <a:srgbClr val="E20000"/>
                </a:solidFill>
                <a:latin typeface="Gentium Basic" pitchFamily="2" charset="0"/>
              </a:rPr>
              <a:t>,</a:t>
            </a:r>
          </a:p>
          <a:p>
            <a:pPr algn="ctr"/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</a:rPr>
              <a:t>and makes things </a:t>
            </a:r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move</a:t>
            </a:r>
            <a:r>
              <a:rPr lang="en-US" sz="2800" b="1" dirty="0" smtClean="0">
                <a:solidFill>
                  <a:srgbClr val="E20000"/>
                </a:solidFill>
                <a:latin typeface="Gentium Basic" pitchFamily="2" charset="0"/>
              </a:rPr>
              <a:t>.</a:t>
            </a:r>
          </a:p>
          <a:p>
            <a:pPr algn="ctr"/>
            <a:endParaRPr lang="en-US" sz="2800" b="1" dirty="0" smtClean="0">
              <a:solidFill>
                <a:srgbClr val="B40000"/>
              </a:solidFill>
              <a:latin typeface="Gentium Basic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Energy</a:t>
            </a:r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</a:rPr>
              <a:t> is in the </a:t>
            </a:r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light</a:t>
            </a:r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</a:rPr>
              <a:t> we see</a:t>
            </a:r>
          </a:p>
          <a:p>
            <a:pPr algn="ctr"/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</a:rPr>
              <a:t>and the </a:t>
            </a:r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</a:rPr>
              <a:t>food</a:t>
            </a:r>
            <a:r>
              <a:rPr lang="en-US" sz="3200" b="1" dirty="0" smtClean="0">
                <a:solidFill>
                  <a:srgbClr val="B40000"/>
                </a:solidFill>
                <a:latin typeface="Gentium Basic" pitchFamily="2" charset="0"/>
              </a:rPr>
              <a:t> </a:t>
            </a:r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</a:rPr>
              <a:t>we eat.</a:t>
            </a:r>
          </a:p>
          <a:p>
            <a:pPr algn="ctr"/>
            <a:endParaRPr lang="en-US" sz="2800" b="1" dirty="0" smtClean="0">
              <a:solidFill>
                <a:srgbClr val="B40000"/>
              </a:solidFill>
              <a:latin typeface="Gentium Basic" pitchFamily="2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We need </a:t>
            </a:r>
            <a:r>
              <a:rPr lang="en-US" sz="3200" b="1" dirty="0" smtClean="0">
                <a:solidFill>
                  <a:srgbClr val="E2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Energy</a:t>
            </a:r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 for </a:t>
            </a:r>
            <a:r>
              <a:rPr lang="en-US" sz="4400" b="1" dirty="0" smtClean="0">
                <a:solidFill>
                  <a:srgbClr val="E2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everything</a:t>
            </a:r>
            <a:r>
              <a:rPr lang="en-US" sz="2800" b="1" dirty="0" smtClean="0">
                <a:solidFill>
                  <a:srgbClr val="B40000"/>
                </a:solidFill>
                <a:latin typeface="Gentium Basic" pitchFamily="2" charset="0"/>
                <a:ea typeface="Tahoma" pitchFamily="34" charset="0"/>
                <a:cs typeface="Tahoma" pitchFamily="34" charset="0"/>
              </a:rPr>
              <a:t> we do.</a:t>
            </a:r>
            <a:endParaRPr lang="en-US" sz="1400" b="1" dirty="0">
              <a:solidFill>
                <a:srgbClr val="B40000"/>
              </a:solidFill>
              <a:latin typeface="Gentium Basic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he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50"/>
            <a:ext cx="9144001" cy="55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315" y="181367"/>
            <a:ext cx="8686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C40000"/>
                </a:solidFill>
                <a:latin typeface="AHDN" pitchFamily="2" charset="0"/>
                <a:ea typeface="Tahoma" pitchFamily="34" charset="0"/>
                <a:cs typeface="Tahoma" pitchFamily="34" charset="0"/>
              </a:rPr>
              <a:t>Where does Energy come from?</a:t>
            </a:r>
            <a:endParaRPr lang="en-US" sz="4800" dirty="0">
              <a:solidFill>
                <a:srgbClr val="C40000"/>
              </a:solidFill>
              <a:latin typeface="AHDN" pitchFamily="2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579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44436</TotalTime>
  <Words>885</Words>
  <Application>Microsoft Office PowerPoint</Application>
  <PresentationFormat>On-screen Show (4:3)</PresentationFormat>
  <Paragraphs>195</Paragraphs>
  <Slides>46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AHDN</vt:lpstr>
      <vt:lpstr>Gentium Basic</vt:lpstr>
      <vt:lpstr>Times New Roman</vt:lpstr>
      <vt:lpstr>Arial Narrow</vt:lpstr>
      <vt:lpstr>Tahoma</vt:lpstr>
      <vt:lpstr>Adobe Gothic Std B</vt:lpstr>
      <vt:lpstr>Blank Presentation</vt:lpstr>
      <vt:lpstr>Custom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UCLA/LUZ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pablo la roche</dc:creator>
  <cp:lastModifiedBy>Eera Babtiwale</cp:lastModifiedBy>
  <cp:revision>968</cp:revision>
  <cp:lastPrinted>2002-11-21T19:40:56Z</cp:lastPrinted>
  <dcterms:created xsi:type="dcterms:W3CDTF">2002-08-24T22:59:56Z</dcterms:created>
  <dcterms:modified xsi:type="dcterms:W3CDTF">2014-09-03T18:01:33Z</dcterms:modified>
</cp:coreProperties>
</file>