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1" r:id="rId1"/>
  </p:sldMasterIdLst>
  <p:notesMasterIdLst>
    <p:notesMasterId r:id="rId54"/>
  </p:notesMasterIdLst>
  <p:sldIdLst>
    <p:sldId id="352" r:id="rId2"/>
    <p:sldId id="353" r:id="rId3"/>
    <p:sldId id="351" r:id="rId4"/>
    <p:sldId id="356" r:id="rId5"/>
    <p:sldId id="321" r:id="rId6"/>
    <p:sldId id="354" r:id="rId7"/>
    <p:sldId id="355" r:id="rId8"/>
    <p:sldId id="357" r:id="rId9"/>
    <p:sldId id="359" r:id="rId10"/>
    <p:sldId id="360" r:id="rId11"/>
    <p:sldId id="361" r:id="rId12"/>
    <p:sldId id="362" r:id="rId13"/>
    <p:sldId id="363" r:id="rId14"/>
    <p:sldId id="364" r:id="rId15"/>
    <p:sldId id="330" r:id="rId16"/>
    <p:sldId id="365" r:id="rId17"/>
    <p:sldId id="312" r:id="rId18"/>
    <p:sldId id="325" r:id="rId19"/>
    <p:sldId id="366" r:id="rId20"/>
    <p:sldId id="367" r:id="rId21"/>
    <p:sldId id="368" r:id="rId22"/>
    <p:sldId id="390" r:id="rId23"/>
    <p:sldId id="391" r:id="rId24"/>
    <p:sldId id="392" r:id="rId25"/>
    <p:sldId id="393" r:id="rId26"/>
    <p:sldId id="394" r:id="rId27"/>
    <p:sldId id="369" r:id="rId28"/>
    <p:sldId id="370" r:id="rId29"/>
    <p:sldId id="371" r:id="rId30"/>
    <p:sldId id="373" r:id="rId31"/>
    <p:sldId id="374" r:id="rId32"/>
    <p:sldId id="288" r:id="rId33"/>
    <p:sldId id="292" r:id="rId34"/>
    <p:sldId id="303" r:id="rId35"/>
    <p:sldId id="304" r:id="rId36"/>
    <p:sldId id="375" r:id="rId37"/>
    <p:sldId id="376" r:id="rId38"/>
    <p:sldId id="377" r:id="rId39"/>
    <p:sldId id="378" r:id="rId40"/>
    <p:sldId id="395" r:id="rId41"/>
    <p:sldId id="383" r:id="rId42"/>
    <p:sldId id="380" r:id="rId43"/>
    <p:sldId id="379" r:id="rId44"/>
    <p:sldId id="381" r:id="rId45"/>
    <p:sldId id="382" r:id="rId46"/>
    <p:sldId id="384" r:id="rId47"/>
    <p:sldId id="386" r:id="rId48"/>
    <p:sldId id="385" r:id="rId49"/>
    <p:sldId id="396" r:id="rId50"/>
    <p:sldId id="397" r:id="rId51"/>
    <p:sldId id="387" r:id="rId52"/>
    <p:sldId id="388" r:id="rId53"/>
  </p:sldIdLst>
  <p:sldSz cx="9144000" cy="6858000" type="screen4x3"/>
  <p:notesSz cx="6858000" cy="9296400"/>
  <p:embeddedFontLst>
    <p:embeddedFont>
      <p:font typeface="Wingdings 2" pitchFamily="18" charset="2"/>
      <p:regular r:id="rId55"/>
    </p:embeddedFont>
    <p:embeddedFont>
      <p:font typeface="AHDN" charset="0"/>
      <p:regular r:id="rId56"/>
    </p:embeddedFont>
    <p:embeddedFont>
      <p:font typeface="Constantia" pitchFamily="18" charset="0"/>
      <p:regular r:id="rId57"/>
      <p:bold r:id="rId58"/>
      <p:italic r:id="rId59"/>
      <p:boldItalic r:id="rId60"/>
    </p:embeddedFont>
    <p:embeddedFont>
      <p:font typeface="Gentium Basic" charset="0"/>
      <p:regular r:id="rId61"/>
      <p:bold r:id="rId62"/>
      <p:italic r:id="rId63"/>
      <p:boldItalic r:id="rId64"/>
    </p:embeddedFont>
    <p:embeddedFont>
      <p:font typeface="Calibri" pitchFamily="34" charset="0"/>
      <p:regular r:id="rId65"/>
      <p:bold r:id="rId66"/>
      <p:italic r:id="rId67"/>
      <p:boldItalic r:id="rId68"/>
    </p:embeddedFont>
    <p:embeddedFont>
      <p:font typeface="Tahoma" pitchFamily="34" charset="0"/>
      <p:regular r:id="rId69"/>
      <p:bold r:id="rId7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4892F"/>
    <a:srgbClr val="667929"/>
    <a:srgbClr val="4D5B1F"/>
    <a:srgbClr val="617327"/>
    <a:srgbClr val="4E7F29"/>
    <a:srgbClr val="758226"/>
    <a:srgbClr val="607D2B"/>
    <a:srgbClr val="478F31"/>
    <a:srgbClr val="4183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379" autoAdjust="0"/>
    <p:restoredTop sz="94660"/>
  </p:normalViewPr>
  <p:slideViewPr>
    <p:cSldViewPr>
      <p:cViewPr varScale="1">
        <p:scale>
          <a:sx n="95" d="100"/>
          <a:sy n="95" d="100"/>
        </p:scale>
        <p:origin x="-90" y="-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9.fntdata"/><Relationship Id="rId68" Type="http://schemas.openxmlformats.org/officeDocument/2006/relationships/font" Target="fonts/font1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font" Target="fonts/font4.fntdata"/><Relationship Id="rId66" Type="http://schemas.openxmlformats.org/officeDocument/2006/relationships/font" Target="fonts/font12.fntdata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font" Target="fonts/font7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2.fntdata"/><Relationship Id="rId64" Type="http://schemas.openxmlformats.org/officeDocument/2006/relationships/font" Target="fonts/font10.fntdata"/><Relationship Id="rId69" Type="http://schemas.openxmlformats.org/officeDocument/2006/relationships/font" Target="fonts/font15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5.fntdata"/><Relationship Id="rId67" Type="http://schemas.openxmlformats.org/officeDocument/2006/relationships/font" Target="fonts/font13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62" Type="http://schemas.openxmlformats.org/officeDocument/2006/relationships/font" Target="fonts/font8.fntdata"/><Relationship Id="rId70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3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6.fntdata"/><Relationship Id="rId65" Type="http://schemas.openxmlformats.org/officeDocument/2006/relationships/font" Target="fonts/font11.fntdata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font" Target="fonts/font1.fntdata"/><Relationship Id="rId7" Type="http://schemas.openxmlformats.org/officeDocument/2006/relationships/slide" Target="slides/slide6.xml"/><Relationship Id="rId7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5138"/>
          </a:xfrm>
          <a:prstGeom prst="rect">
            <a:avLst/>
          </a:prstGeom>
        </p:spPr>
        <p:txBody>
          <a:bodyPr vert="horz" lIns="91429" tIns="45715" rIns="91429" bIns="4571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5138"/>
          </a:xfrm>
          <a:prstGeom prst="rect">
            <a:avLst/>
          </a:prstGeom>
        </p:spPr>
        <p:txBody>
          <a:bodyPr vert="horz" lIns="91429" tIns="45715" rIns="91429" bIns="45715" rtlCol="0"/>
          <a:lstStyle>
            <a:lvl1pPr algn="r">
              <a:defRPr sz="1200"/>
            </a:lvl1pPr>
          </a:lstStyle>
          <a:p>
            <a:fld id="{76CCB013-F737-4FD1-ADDD-F9572F3C0D93}" type="datetimeFigureOut">
              <a:rPr lang="en-US" smtClean="0"/>
              <a:pPr/>
              <a:t>9/3/2014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049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9" tIns="45715" rIns="91429" bIns="45715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16425"/>
            <a:ext cx="5486400" cy="4183063"/>
          </a:xfrm>
          <a:prstGeom prst="rect">
            <a:avLst/>
          </a:prstGeom>
        </p:spPr>
        <p:txBody>
          <a:bodyPr vert="horz" lIns="91429" tIns="45715" rIns="91429" bIns="45715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2971800" cy="465138"/>
          </a:xfrm>
          <a:prstGeom prst="rect">
            <a:avLst/>
          </a:prstGeom>
        </p:spPr>
        <p:txBody>
          <a:bodyPr vert="horz" lIns="91429" tIns="45715" rIns="91429" bIns="4571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29675"/>
            <a:ext cx="2971800" cy="465138"/>
          </a:xfrm>
          <a:prstGeom prst="rect">
            <a:avLst/>
          </a:prstGeom>
        </p:spPr>
        <p:txBody>
          <a:bodyPr vert="horz" lIns="91429" tIns="45715" rIns="91429" bIns="45715" rtlCol="0" anchor="b"/>
          <a:lstStyle>
            <a:lvl1pPr algn="r">
              <a:defRPr sz="1200"/>
            </a:lvl1pPr>
          </a:lstStyle>
          <a:p>
            <a:fld id="{AD1F20E5-4F1F-4A3C-A430-1815C643D8F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2365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F20E5-4F1F-4A3C-A430-1815C643D8FD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DA1DF-6F54-426B-9803-96F3EE8317E0}" type="datetimeFigureOut">
              <a:rPr lang="en-US" smtClean="0"/>
              <a:pPr/>
              <a:t>9/3/2014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25DA3-DDEE-468A-961F-F798FBC4B1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DA1DF-6F54-426B-9803-96F3EE8317E0}" type="datetimeFigureOut">
              <a:rPr lang="en-US" smtClean="0"/>
              <a:pPr/>
              <a:t>9/3/2014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25DA3-DDEE-468A-961F-F798FBC4B1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DA1DF-6F54-426B-9803-96F3EE8317E0}" type="datetimeFigureOut">
              <a:rPr lang="en-US" smtClean="0"/>
              <a:pPr/>
              <a:t>9/3/2014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25DA3-DDEE-468A-961F-F798FBC4B1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>
          <a:xfrm>
            <a:off x="6659882" y="6492241"/>
            <a:ext cx="2971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HMC Designing Futures Foundation</a:t>
            </a:r>
            <a:endParaRPr lang="en-US" sz="1200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>
          <a:xfrm>
            <a:off x="6659882" y="6492241"/>
            <a:ext cx="2971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HMC Designing Futures Foundation</a:t>
            </a:r>
            <a:endParaRPr lang="en-US" sz="1200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>
          <a:xfrm>
            <a:off x="6659882" y="6492241"/>
            <a:ext cx="2971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HMC Designing Futures Foundation</a:t>
            </a:r>
            <a:endParaRPr lang="en-US" sz="1200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>
          <a:xfrm>
            <a:off x="6659882" y="6492241"/>
            <a:ext cx="2971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HMC Designing Futures Foundation</a:t>
            </a:r>
            <a:endParaRPr lang="en-US" sz="1200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>
          <a:xfrm>
            <a:off x="6659882" y="6492241"/>
            <a:ext cx="2971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HMC Designing Futures Foundation</a:t>
            </a:r>
            <a:endParaRPr lang="en-US" sz="1200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DA1DF-6F54-426B-9803-96F3EE8317E0}" type="datetimeFigureOut">
              <a:rPr lang="en-US" smtClean="0"/>
              <a:pPr/>
              <a:t>9/3/2014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25DA3-DDEE-468A-961F-F798FBC4B1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DA1DF-6F54-426B-9803-96F3EE8317E0}" type="datetimeFigureOut">
              <a:rPr lang="en-US" smtClean="0"/>
              <a:pPr/>
              <a:t>9/3/2014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25DA3-DDEE-468A-961F-F798FBC4B1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>
          <a:xfrm>
            <a:off x="6659882" y="6492241"/>
            <a:ext cx="2971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HMC Designing Futures Foundation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1850988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DA1DF-6F54-426B-9803-96F3EE8317E0}" type="datetimeFigureOut">
              <a:rPr lang="en-US" smtClean="0"/>
              <a:pPr/>
              <a:t>9/3/2014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25DA3-DDEE-468A-961F-F798FBC4B1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DA1DF-6F54-426B-9803-96F3EE8317E0}" type="datetimeFigureOut">
              <a:rPr lang="en-US" smtClean="0"/>
              <a:pPr/>
              <a:t>9/3/2014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25DA3-DDEE-468A-961F-F798FBC4B1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DA1DF-6F54-426B-9803-96F3EE8317E0}" type="datetimeFigureOut">
              <a:rPr lang="en-US" smtClean="0"/>
              <a:pPr/>
              <a:t>9/3/2014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25DA3-DDEE-468A-961F-F798FBC4B1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DA1DF-6F54-426B-9803-96F3EE8317E0}" type="datetimeFigureOut">
              <a:rPr lang="en-US" smtClean="0"/>
              <a:pPr/>
              <a:t>9/3/2014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25DA3-DDEE-468A-961F-F798FBC4B1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DA1DF-6F54-426B-9803-96F3EE8317E0}" type="datetimeFigureOut">
              <a:rPr lang="en-US" smtClean="0"/>
              <a:pPr/>
              <a:t>9/3/2014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25DA3-DDEE-468A-961F-F798FBC4B1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DA1DF-6F54-426B-9803-96F3EE8317E0}" type="datetimeFigureOut">
              <a:rPr lang="en-US" smtClean="0"/>
              <a:pPr/>
              <a:t>9/3/2014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25DA3-DDEE-468A-961F-F798FBC4B1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DA1DF-6F54-426B-9803-96F3EE8317E0}" type="datetimeFigureOut">
              <a:rPr lang="en-US" smtClean="0"/>
              <a:pPr/>
              <a:t>9/3/2014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25DA3-DDEE-468A-961F-F798FBC4B1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DA1DF-6F54-426B-9803-96F3EE8317E0}" type="datetimeFigureOut">
              <a:rPr lang="en-US" smtClean="0"/>
              <a:pPr/>
              <a:t>9/3/2014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4DA25DA3-DDEE-468A-961F-F798FBC4B1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jpe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1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91DA1DF-6F54-426B-9803-96F3EE8317E0}" type="datetimeFigureOut">
              <a:rPr lang="en-US" smtClean="0"/>
              <a:pPr/>
              <a:t>9/3/2014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4DA25DA3-DDEE-468A-961F-F798FBC4B1CA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81" r:id="rId12"/>
    <p:sldLayoutId id="2147483695" r:id="rId13"/>
    <p:sldLayoutId id="2147483697" r:id="rId14"/>
    <p:sldLayoutId id="2147483699" r:id="rId15"/>
    <p:sldLayoutId id="2147483700" r:id="rId16"/>
    <p:sldLayoutId id="2147483655" r:id="rId17"/>
    <p:sldLayoutId id="2147483660" r:id="rId18"/>
    <p:sldLayoutId id="2147483701" r:id="rId19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gif"/><Relationship Id="rId5" Type="http://schemas.openxmlformats.org/officeDocument/2006/relationships/image" Target="../media/image6.gif"/><Relationship Id="rId4" Type="http://schemas.openxmlformats.org/officeDocument/2006/relationships/image" Target="../media/image5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5" Type="http://schemas.openxmlformats.org/officeDocument/2006/relationships/image" Target="../media/image4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Relationship Id="rId1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18" Type="http://schemas.openxmlformats.org/officeDocument/2006/relationships/image" Target="../media/image59.png"/><Relationship Id="rId3" Type="http://schemas.openxmlformats.org/officeDocument/2006/relationships/image" Target="../media/image4.gif"/><Relationship Id="rId21" Type="http://schemas.openxmlformats.org/officeDocument/2006/relationships/image" Target="../media/image62.png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17" Type="http://schemas.openxmlformats.org/officeDocument/2006/relationships/image" Target="../media/image58.png"/><Relationship Id="rId2" Type="http://schemas.openxmlformats.org/officeDocument/2006/relationships/image" Target="../media/image10.jpeg"/><Relationship Id="rId16" Type="http://schemas.openxmlformats.org/officeDocument/2006/relationships/image" Target="../media/image57.png"/><Relationship Id="rId20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5" Type="http://schemas.openxmlformats.org/officeDocument/2006/relationships/image" Target="../media/image56.png"/><Relationship Id="rId10" Type="http://schemas.openxmlformats.org/officeDocument/2006/relationships/image" Target="../media/image51.png"/><Relationship Id="rId19" Type="http://schemas.openxmlformats.org/officeDocument/2006/relationships/image" Target="../media/image60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Relationship Id="rId14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gi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url?sa=i&amp;rct=j&amp;q=&amp;esrc=s&amp;frm=1&amp;source=images&amp;cd=&amp;cad=rja&amp;uact=8&amp;docid=exwB2-yjnpAJ9M&amp;tbnid=r9rtvYiIBIPPbM:&amp;ved=0CAUQjRw&amp;url=http%3A%2F%2Fwww.projectsforpreschoolers.com%2Fmake-a-toy-guitar-out-of-recycled-materials%2F&amp;ei=708HVM_ZFM78oQT4roDAAw&amp;bvm=bv.74115972,d.cGU&amp;psig=AFQjCNHEf8GitGt-T8DFIAs5QK0beagXdQ&amp;ust=1409851650588583" TargetMode="External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url?sa=i&amp;rct=j&amp;q=&amp;esrc=s&amp;frm=1&amp;source=images&amp;cd=&amp;cad=rja&amp;uact=8&amp;docid=exwB2-yjnpAJ9M&amp;tbnid=r9rtvYiIBIPPbM:&amp;ved=0CAUQjRw&amp;url=http%3A%2F%2Fwww.projectsforpreschoolers.com%2Fmake-a-toy-guitar-out-of-recycled-materials%2F&amp;ei=708HVM_ZFM78oQT4roDAAw&amp;bvm=bv.74115972,d.cGU&amp;psig=AFQjCNHEf8GitGt-T8DFIAs5QK0beagXdQ&amp;ust=1409851650588583" TargetMode="External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mgov.net/Departments/OSE/Categories/Hazardous_Materials/Neighborhood_Drop-off_Sites.aspx" TargetMode="External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eading.gif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-1" y="285750"/>
            <a:ext cx="9144001" cy="5588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572000" y="157091"/>
            <a:ext cx="441961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6000" dirty="0" smtClean="0">
                <a:solidFill>
                  <a:srgbClr val="C40000"/>
                </a:solidFill>
                <a:latin typeface="AHDN" pitchFamily="2" charset="0"/>
                <a:ea typeface="Tahoma" pitchFamily="34" charset="0"/>
                <a:cs typeface="Tahoma" pitchFamily="34" charset="0"/>
              </a:rPr>
              <a:t>...and Energy</a:t>
            </a:r>
            <a:endParaRPr lang="en-US" sz="6000" dirty="0">
              <a:solidFill>
                <a:srgbClr val="C40000"/>
              </a:solidFill>
              <a:latin typeface="AHDN" pitchFamily="2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8586" y="203537"/>
            <a:ext cx="320041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dirty="0" smtClean="0">
                <a:solidFill>
                  <a:srgbClr val="1F5577"/>
                </a:solidFill>
                <a:latin typeface="AHDN" pitchFamily="2" charset="0"/>
                <a:ea typeface="Tahoma" pitchFamily="34" charset="0"/>
                <a:cs typeface="Tahoma" pitchFamily="34" charset="0"/>
              </a:rPr>
              <a:t>Water...</a:t>
            </a:r>
            <a:endParaRPr lang="en-US" sz="6000" dirty="0">
              <a:solidFill>
                <a:srgbClr val="1F5577"/>
              </a:solidFill>
              <a:latin typeface="AHDN" pitchFamily="2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9" name="Picture 8" descr="peekingwater.gif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1295400" y="0"/>
            <a:ext cx="4495800" cy="5641598"/>
          </a:xfrm>
          <a:prstGeom prst="rect">
            <a:avLst/>
          </a:prstGeom>
        </p:spPr>
      </p:pic>
      <p:pic>
        <p:nvPicPr>
          <p:cNvPr id="10" name="Picture 9" descr="funwater.gif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 rot="20425793" flipH="1">
            <a:off x="2756325" y="387117"/>
            <a:ext cx="2881435" cy="3305175"/>
          </a:xfrm>
          <a:prstGeom prst="rect">
            <a:avLst/>
          </a:prstGeom>
        </p:spPr>
      </p:pic>
      <p:pic>
        <p:nvPicPr>
          <p:cNvPr id="14" name="Picture 13" descr="funwater.gif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 rot="20962105" flipH="1">
            <a:off x="871904" y="1551843"/>
            <a:ext cx="3014296" cy="3457575"/>
          </a:xfrm>
          <a:prstGeom prst="rect">
            <a:avLst/>
          </a:prstGeom>
        </p:spPr>
      </p:pic>
      <p:pic>
        <p:nvPicPr>
          <p:cNvPr id="15" name="Picture 14" descr="motionenergy.gif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9144000" y="4419600"/>
            <a:ext cx="2266327" cy="2286000"/>
          </a:xfrm>
          <a:prstGeom prst="rect">
            <a:avLst/>
          </a:prstGeom>
        </p:spPr>
      </p:pic>
      <p:pic>
        <p:nvPicPr>
          <p:cNvPr id="16" name="Picture 15" descr="motionenergy.gif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 flipH="1">
            <a:off x="-2286000" y="914400"/>
            <a:ext cx="2286000" cy="2305844"/>
          </a:xfrm>
          <a:prstGeom prst="rect">
            <a:avLst/>
          </a:prstGeom>
        </p:spPr>
      </p:pic>
      <p:pic>
        <p:nvPicPr>
          <p:cNvPr id="17" name="Picture 16" descr="motionenergy.gif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 rot="387403">
            <a:off x="4296818" y="1676400"/>
            <a:ext cx="3399491" cy="3429000"/>
          </a:xfrm>
          <a:prstGeom prst="rect">
            <a:avLst/>
          </a:prstGeom>
        </p:spPr>
      </p:pic>
      <p:pic>
        <p:nvPicPr>
          <p:cNvPr id="11" name="Picture 10" descr="lightenergy.png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4419600" y="304800"/>
            <a:ext cx="5108679" cy="51530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0" presetClass="path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71802E-6 C -0.04913 -0.08374 -0.09218 -0.13139 -0.12708 -0.14203 C -0.16197 -0.15267 -0.19253 -0.09461 -0.20937 -0.06431 C -0.22621 -0.03401 -0.22482 0.00208 -0.22795 0.04025 C -0.23107 0.07842 -0.22795 0.13879 -0.22795 0.1647 " pathEditMode="relative" rAng="0" ptsTypes="aaaaa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00" y="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000"/>
                            </p:stCondLst>
                            <p:childTnLst>
                              <p:par>
                                <p:cTn id="2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0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500"/>
                            </p:stCondLst>
                            <p:childTnLst>
                              <p:par>
                                <p:cTn id="5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85523" y="1319001"/>
            <a:ext cx="8172956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Gentium Basic" pitchFamily="2" charset="0"/>
              </a:rPr>
              <a:t>How much trash does the average person in the U.S. throw away </a:t>
            </a:r>
            <a:r>
              <a:rPr lang="en-US" sz="4000" b="1" dirty="0" smtClean="0">
                <a:solidFill>
                  <a:srgbClr val="74892F"/>
                </a:solidFill>
                <a:latin typeface="Gentium Basic" pitchFamily="2" charset="0"/>
              </a:rPr>
              <a:t>every day?</a:t>
            </a:r>
            <a:endParaRPr lang="en-US" sz="3200" b="1" dirty="0" smtClean="0">
              <a:solidFill>
                <a:srgbClr val="74892F"/>
              </a:solidFill>
              <a:latin typeface="Gentium Basic" pitchFamily="2" charset="0"/>
              <a:ea typeface="Tahoma" pitchFamily="34" charset="0"/>
              <a:cs typeface="Tahoma" pitchFamily="34" charset="0"/>
            </a:endParaRPr>
          </a:p>
          <a:p>
            <a:pPr marL="2560320" indent="-514350">
              <a:buAutoNum type="alphaLcPeriod"/>
            </a:pPr>
            <a:r>
              <a:rPr lang="en-US" sz="4000" b="1" dirty="0" smtClean="0">
                <a:solidFill>
                  <a:srgbClr val="74892F"/>
                </a:solidFill>
                <a:latin typeface="Gentium Basic" pitchFamily="2" charset="0"/>
                <a:ea typeface="Tahoma" pitchFamily="34" charset="0"/>
                <a:cs typeface="Tahoma" pitchFamily="34" charset="0"/>
              </a:rPr>
              <a:t>1 lb</a:t>
            </a:r>
          </a:p>
          <a:p>
            <a:pPr marL="2560320" indent="-514350">
              <a:buAutoNum type="alphaLcPeriod"/>
            </a:pPr>
            <a:r>
              <a:rPr lang="en-US" sz="4000" b="1" dirty="0" smtClean="0">
                <a:solidFill>
                  <a:srgbClr val="74892F"/>
                </a:solidFill>
                <a:latin typeface="Gentium Basic" pitchFamily="2" charset="0"/>
                <a:ea typeface="Tahoma" pitchFamily="34" charset="0"/>
                <a:cs typeface="Tahoma" pitchFamily="34" charset="0"/>
              </a:rPr>
              <a:t>2 lbs</a:t>
            </a:r>
          </a:p>
          <a:p>
            <a:pPr marL="2560320" indent="-514350">
              <a:buAutoNum type="alphaLcPeriod"/>
            </a:pPr>
            <a:r>
              <a:rPr lang="en-US" sz="4000" b="1" dirty="0" smtClean="0">
                <a:solidFill>
                  <a:srgbClr val="74892F"/>
                </a:solidFill>
                <a:latin typeface="Gentium Basic" pitchFamily="2" charset="0"/>
                <a:ea typeface="Tahoma" pitchFamily="34" charset="0"/>
                <a:cs typeface="Tahoma" pitchFamily="34" charset="0"/>
              </a:rPr>
              <a:t>5 lbs</a:t>
            </a:r>
          </a:p>
          <a:p>
            <a:pPr marL="2560320" indent="-514350">
              <a:buAutoNum type="alphaLcPeriod"/>
            </a:pPr>
            <a:r>
              <a:rPr lang="en-US" sz="4000" b="1" dirty="0" smtClean="0">
                <a:solidFill>
                  <a:srgbClr val="74892F"/>
                </a:solidFill>
                <a:latin typeface="Gentium Basic" pitchFamily="2" charset="0"/>
                <a:ea typeface="Tahoma" pitchFamily="34" charset="0"/>
                <a:cs typeface="Tahoma" pitchFamily="34" charset="0"/>
              </a:rPr>
              <a:t>7 lbs</a:t>
            </a:r>
            <a:endParaRPr lang="en-US" sz="3200" b="1" dirty="0" smtClean="0">
              <a:solidFill>
                <a:srgbClr val="E20000"/>
              </a:solidFill>
              <a:latin typeface="Gentium Basic" pitchFamily="2" charset="0"/>
              <a:ea typeface="Tahoma" pitchFamily="34" charset="0"/>
              <a:cs typeface="Tahoma" pitchFamily="34" charset="0"/>
            </a:endParaRPr>
          </a:p>
          <a:p>
            <a:pPr marL="514350" indent="-514350" algn="ctr"/>
            <a:r>
              <a:rPr lang="en-US" sz="8800" dirty="0" smtClean="0">
                <a:solidFill>
                  <a:schemeClr val="accent5">
                    <a:lumMod val="50000"/>
                  </a:schemeClr>
                </a:solidFill>
                <a:latin typeface="AHDN" pitchFamily="2" charset="0"/>
                <a:ea typeface="Tahoma" pitchFamily="34" charset="0"/>
                <a:cs typeface="Tahoma" pitchFamily="34" charset="0"/>
              </a:rPr>
              <a:t>d. 7 lbs</a:t>
            </a:r>
            <a:endParaRPr lang="en-US" sz="8800" dirty="0" smtClean="0">
              <a:solidFill>
                <a:schemeClr val="accent5">
                  <a:lumMod val="50000"/>
                </a:schemeClr>
              </a:solidFill>
              <a:latin typeface="Adobe Gothic Std B" pitchFamily="34" charset="-128"/>
              <a:ea typeface="Adobe Gothic Std B" pitchFamily="34" charset="-128"/>
              <a:cs typeface="Tahoma" pitchFamily="34" charset="0"/>
            </a:endParaRPr>
          </a:p>
        </p:txBody>
      </p:sp>
      <p:pic>
        <p:nvPicPr>
          <p:cNvPr id="10" name="Picture 9" descr="heading.gif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-1" y="285750"/>
            <a:ext cx="9144001" cy="5588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37315" y="157091"/>
            <a:ext cx="868681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200" dirty="0" smtClean="0">
                <a:solidFill>
                  <a:schemeClr val="accent5">
                    <a:lumMod val="50000"/>
                  </a:schemeClr>
                </a:solidFill>
                <a:latin typeface="AHDN" pitchFamily="2" charset="0"/>
                <a:ea typeface="Tahoma" pitchFamily="34" charset="0"/>
                <a:cs typeface="Tahoma" pitchFamily="34" charset="0"/>
              </a:rPr>
              <a:t>Waste I.Q.</a:t>
            </a:r>
            <a:endParaRPr lang="en-US" sz="7200" dirty="0">
              <a:solidFill>
                <a:schemeClr val="accent5">
                  <a:lumMod val="50000"/>
                </a:schemeClr>
              </a:solidFill>
              <a:latin typeface="AHDN" pitchFamily="2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85523" y="1319001"/>
            <a:ext cx="8172956" cy="5539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Gentium Basic" pitchFamily="2" charset="0"/>
              </a:rPr>
              <a:t>What country produces the most garbage per year?</a:t>
            </a:r>
            <a:endParaRPr lang="en-US" sz="3200" b="1" dirty="0" smtClean="0">
              <a:solidFill>
                <a:srgbClr val="B40000"/>
              </a:solidFill>
              <a:latin typeface="Gentium Basic" pitchFamily="2" charset="0"/>
              <a:ea typeface="Tahoma" pitchFamily="34" charset="0"/>
              <a:cs typeface="Tahoma" pitchFamily="34" charset="0"/>
            </a:endParaRPr>
          </a:p>
          <a:p>
            <a:pPr marL="2560320" indent="-514350">
              <a:buAutoNum type="alphaLcPeriod"/>
            </a:pPr>
            <a:r>
              <a:rPr lang="en-US" sz="4000" b="1" dirty="0" smtClean="0">
                <a:solidFill>
                  <a:srgbClr val="74892F"/>
                </a:solidFill>
                <a:latin typeface="Gentium Basic" pitchFamily="2" charset="0"/>
                <a:ea typeface="Tahoma" pitchFamily="34" charset="0"/>
                <a:cs typeface="Tahoma" pitchFamily="34" charset="0"/>
              </a:rPr>
              <a:t>Mexico</a:t>
            </a:r>
          </a:p>
          <a:p>
            <a:pPr marL="2560320" indent="-514350">
              <a:buAutoNum type="alphaLcPeriod"/>
            </a:pPr>
            <a:r>
              <a:rPr lang="en-US" sz="4000" b="1" dirty="0" smtClean="0">
                <a:solidFill>
                  <a:srgbClr val="74892F"/>
                </a:solidFill>
                <a:latin typeface="Gentium Basic" pitchFamily="2" charset="0"/>
                <a:ea typeface="Tahoma" pitchFamily="34" charset="0"/>
                <a:cs typeface="Tahoma" pitchFamily="34" charset="0"/>
              </a:rPr>
              <a:t>United States</a:t>
            </a:r>
          </a:p>
          <a:p>
            <a:pPr marL="2560320" indent="-514350">
              <a:buAutoNum type="alphaLcPeriod"/>
            </a:pPr>
            <a:r>
              <a:rPr lang="en-US" sz="4000" b="1" dirty="0" smtClean="0">
                <a:solidFill>
                  <a:srgbClr val="74892F"/>
                </a:solidFill>
                <a:latin typeface="Gentium Basic" pitchFamily="2" charset="0"/>
                <a:ea typeface="Tahoma" pitchFamily="34" charset="0"/>
                <a:cs typeface="Tahoma" pitchFamily="34" charset="0"/>
              </a:rPr>
              <a:t>Spain</a:t>
            </a:r>
          </a:p>
          <a:p>
            <a:pPr marL="2560320" indent="-514350">
              <a:buAutoNum type="alphaLcPeriod"/>
            </a:pPr>
            <a:r>
              <a:rPr lang="en-US" sz="4000" b="1" dirty="0" smtClean="0">
                <a:solidFill>
                  <a:srgbClr val="74892F"/>
                </a:solidFill>
                <a:latin typeface="Gentium Basic" pitchFamily="2" charset="0"/>
                <a:ea typeface="Tahoma" pitchFamily="34" charset="0"/>
                <a:cs typeface="Tahoma" pitchFamily="34" charset="0"/>
              </a:rPr>
              <a:t>China</a:t>
            </a:r>
          </a:p>
          <a:p>
            <a:pPr marL="2560320" indent="-514350"/>
            <a:endParaRPr lang="en-US" sz="3200" b="1" dirty="0" smtClean="0">
              <a:solidFill>
                <a:srgbClr val="E20000"/>
              </a:solidFill>
              <a:latin typeface="Gentium Basic" pitchFamily="2" charset="0"/>
              <a:ea typeface="Tahoma" pitchFamily="34" charset="0"/>
              <a:cs typeface="Tahoma" pitchFamily="34" charset="0"/>
            </a:endParaRPr>
          </a:p>
          <a:p>
            <a:pPr marL="514350" indent="-514350" algn="ctr"/>
            <a:r>
              <a:rPr lang="en-US" sz="8000" dirty="0" smtClean="0">
                <a:solidFill>
                  <a:schemeClr val="accent5">
                    <a:lumMod val="50000"/>
                  </a:schemeClr>
                </a:solidFill>
                <a:latin typeface="AHDN" pitchFamily="2" charset="0"/>
                <a:ea typeface="Tahoma" pitchFamily="34" charset="0"/>
                <a:cs typeface="Tahoma" pitchFamily="34" charset="0"/>
              </a:rPr>
              <a:t>b. United States</a:t>
            </a:r>
            <a:endParaRPr lang="en-US" sz="8000" dirty="0" smtClean="0">
              <a:solidFill>
                <a:schemeClr val="accent5">
                  <a:lumMod val="50000"/>
                </a:schemeClr>
              </a:solidFill>
              <a:latin typeface="Adobe Gothic Std B" pitchFamily="34" charset="-128"/>
              <a:ea typeface="Adobe Gothic Std B" pitchFamily="34" charset="-128"/>
              <a:cs typeface="Tahoma" pitchFamily="34" charset="0"/>
            </a:endParaRPr>
          </a:p>
        </p:txBody>
      </p:sp>
      <p:pic>
        <p:nvPicPr>
          <p:cNvPr id="10" name="Picture 9" descr="heading.gif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-1" y="285750"/>
            <a:ext cx="9144001" cy="5588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37315" y="157091"/>
            <a:ext cx="868681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200" dirty="0" smtClean="0">
                <a:solidFill>
                  <a:schemeClr val="accent5">
                    <a:lumMod val="50000"/>
                  </a:schemeClr>
                </a:solidFill>
                <a:latin typeface="AHDN" pitchFamily="2" charset="0"/>
                <a:ea typeface="Tahoma" pitchFamily="34" charset="0"/>
                <a:cs typeface="Tahoma" pitchFamily="34" charset="0"/>
              </a:rPr>
              <a:t>Waste I.Q.</a:t>
            </a:r>
            <a:endParaRPr lang="en-US" sz="7200" dirty="0">
              <a:solidFill>
                <a:schemeClr val="accent5">
                  <a:lumMod val="50000"/>
                </a:schemeClr>
              </a:solidFill>
              <a:latin typeface="AHDN" pitchFamily="2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04800" y="1319001"/>
            <a:ext cx="8534400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800"/>
              </a:spcBef>
            </a:pP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Gentium Basic" pitchFamily="2" charset="0"/>
              </a:rPr>
              <a:t>The </a:t>
            </a:r>
            <a:r>
              <a:rPr lang="en-US" sz="4000" b="1" dirty="0" smtClean="0">
                <a:solidFill>
                  <a:srgbClr val="74892F"/>
                </a:solidFill>
                <a:latin typeface="Gentium Basic" pitchFamily="2" charset="0"/>
              </a:rPr>
              <a:t>United States 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Gentium Basic" pitchFamily="2" charset="0"/>
              </a:rPr>
              <a:t>always falls in the top 5 countries that produce the </a:t>
            </a:r>
            <a:r>
              <a:rPr lang="en-US" sz="4000" b="1" dirty="0" smtClean="0">
                <a:solidFill>
                  <a:srgbClr val="74892F"/>
                </a:solidFill>
                <a:latin typeface="Gentium Basic" pitchFamily="2" charset="0"/>
              </a:rPr>
              <a:t>most garbage.</a:t>
            </a:r>
            <a:endParaRPr lang="en-US" sz="3200" b="1" dirty="0" smtClean="0">
              <a:solidFill>
                <a:schemeClr val="accent5">
                  <a:lumMod val="50000"/>
                </a:schemeClr>
              </a:solidFill>
              <a:latin typeface="Gentium Basic" pitchFamily="2" charset="0"/>
            </a:endParaRPr>
          </a:p>
          <a:p>
            <a:pPr algn="ctr">
              <a:spcBef>
                <a:spcPts val="1800"/>
              </a:spcBef>
            </a:pP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Gentium Basic" pitchFamily="2" charset="0"/>
              </a:rPr>
              <a:t>Mexico, China and Spain all produce large amounts of garbage every year, but </a:t>
            </a:r>
            <a:r>
              <a:rPr lang="en-US" sz="4000" b="1" dirty="0" smtClean="0">
                <a:solidFill>
                  <a:srgbClr val="74892F"/>
                </a:solidFill>
                <a:latin typeface="Gentium Basic" pitchFamily="2" charset="0"/>
              </a:rPr>
              <a:t>the U.S. produces the most.</a:t>
            </a:r>
            <a:endParaRPr lang="en-US" sz="3200" b="1" dirty="0" smtClean="0">
              <a:solidFill>
                <a:schemeClr val="accent5">
                  <a:lumMod val="50000"/>
                </a:schemeClr>
              </a:solidFill>
              <a:latin typeface="Gentium Basic" pitchFamily="2" charset="0"/>
            </a:endParaRPr>
          </a:p>
          <a:p>
            <a:pPr algn="ctr">
              <a:spcBef>
                <a:spcPts val="1800"/>
              </a:spcBef>
            </a:pP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Gentium Basic" pitchFamily="2" charset="0"/>
              </a:rPr>
              <a:t>The U.S. makes up only </a:t>
            </a:r>
            <a:r>
              <a:rPr lang="en-US" sz="3600" b="1" dirty="0" smtClean="0">
                <a:solidFill>
                  <a:schemeClr val="accent5">
                    <a:lumMod val="50000"/>
                  </a:schemeClr>
                </a:solidFill>
                <a:latin typeface="Gentium Basic" pitchFamily="2" charset="0"/>
              </a:rPr>
              <a:t>5% 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Gentium Basic" pitchFamily="2" charset="0"/>
              </a:rPr>
              <a:t>of the population on the planet, yet </a:t>
            </a:r>
            <a:r>
              <a:rPr lang="en-US" sz="4000" b="1" dirty="0" smtClean="0">
                <a:solidFill>
                  <a:srgbClr val="74892F"/>
                </a:solidFill>
                <a:latin typeface="Gentium Basic" pitchFamily="2" charset="0"/>
              </a:rPr>
              <a:t>consumes 30%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Gentium Basic" pitchFamily="2" charset="0"/>
              </a:rPr>
              <a:t> of all the resources and churns out 30% of all the waste.</a:t>
            </a:r>
          </a:p>
        </p:txBody>
      </p:sp>
      <p:pic>
        <p:nvPicPr>
          <p:cNvPr id="10" name="Picture 9" descr="heading.gif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-1" y="285750"/>
            <a:ext cx="9144001" cy="5588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37315" y="157091"/>
            <a:ext cx="868681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200" dirty="0" smtClean="0">
                <a:solidFill>
                  <a:schemeClr val="accent5">
                    <a:lumMod val="50000"/>
                  </a:schemeClr>
                </a:solidFill>
                <a:latin typeface="AHDN" pitchFamily="2" charset="0"/>
                <a:ea typeface="Tahoma" pitchFamily="34" charset="0"/>
                <a:cs typeface="Tahoma" pitchFamily="34" charset="0"/>
              </a:rPr>
              <a:t>Waste I.Q.</a:t>
            </a:r>
            <a:endParaRPr lang="en-US" sz="7200" dirty="0">
              <a:solidFill>
                <a:schemeClr val="accent5">
                  <a:lumMod val="50000"/>
                </a:schemeClr>
              </a:solidFill>
              <a:latin typeface="AHDN" pitchFamily="2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85523" y="1319001"/>
            <a:ext cx="8172956" cy="4985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800"/>
              </a:spcBef>
            </a:pP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Gentium Basic" pitchFamily="2" charset="0"/>
              </a:rPr>
              <a:t>Garbage production in the U.S. has </a:t>
            </a:r>
            <a:r>
              <a:rPr lang="en-US" sz="4000" b="1" dirty="0" smtClean="0">
                <a:solidFill>
                  <a:srgbClr val="74892F"/>
                </a:solidFill>
                <a:latin typeface="Gentium Basic" pitchFamily="2" charset="0"/>
              </a:rPr>
              <a:t>doubled 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Gentium Basic" pitchFamily="2" charset="0"/>
              </a:rPr>
              <a:t>over the last 30 years.</a:t>
            </a:r>
          </a:p>
          <a:p>
            <a:pPr algn="ctr">
              <a:spcBef>
                <a:spcPts val="1800"/>
              </a:spcBef>
            </a:pP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Gentium Basic" pitchFamily="2" charset="0"/>
              </a:rPr>
              <a:t>About 30% of all U.S. products are only used once then </a:t>
            </a:r>
            <a:r>
              <a:rPr lang="en-US" sz="4000" b="1" dirty="0" smtClean="0">
                <a:solidFill>
                  <a:srgbClr val="74892F"/>
                </a:solidFill>
                <a:latin typeface="Gentium Basic" pitchFamily="2" charset="0"/>
              </a:rPr>
              <a:t>thrown away.</a:t>
            </a:r>
            <a:endParaRPr lang="en-US" sz="3200" b="1" dirty="0" smtClean="0">
              <a:solidFill>
                <a:srgbClr val="74892F"/>
              </a:solidFill>
              <a:latin typeface="Gentium Basic" pitchFamily="2" charset="0"/>
            </a:endParaRPr>
          </a:p>
          <a:p>
            <a:pPr algn="ctr">
              <a:spcBef>
                <a:spcPts val="1800"/>
              </a:spcBef>
            </a:pP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Gentium Basic" pitchFamily="2" charset="0"/>
              </a:rPr>
              <a:t>95% of ALL plastic, 66% of ALL glass and 50% of ALL aluminum beverage cans do not get recycled; instead they get </a:t>
            </a:r>
            <a:r>
              <a:rPr lang="en-US" sz="4000" b="1" dirty="0" smtClean="0">
                <a:solidFill>
                  <a:srgbClr val="74892F"/>
                </a:solidFill>
                <a:latin typeface="Gentium Basic" pitchFamily="2" charset="0"/>
              </a:rPr>
              <a:t>burned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Gentium Basic" pitchFamily="2" charset="0"/>
              </a:rPr>
              <a:t> or </a:t>
            </a:r>
            <a:r>
              <a:rPr lang="en-US" sz="4000" b="1" dirty="0" smtClean="0">
                <a:solidFill>
                  <a:srgbClr val="74892F"/>
                </a:solidFill>
                <a:latin typeface="Gentium Basic" pitchFamily="2" charset="0"/>
              </a:rPr>
              <a:t>buried.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Gentium Basic" pitchFamily="2" charset="0"/>
              </a:rPr>
              <a:t>   </a:t>
            </a:r>
          </a:p>
        </p:txBody>
      </p:sp>
      <p:pic>
        <p:nvPicPr>
          <p:cNvPr id="10" name="Picture 9" descr="heading.gif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-1" y="285750"/>
            <a:ext cx="9144001" cy="5588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37315" y="157091"/>
            <a:ext cx="868681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200" dirty="0" smtClean="0">
                <a:solidFill>
                  <a:schemeClr val="accent5">
                    <a:lumMod val="50000"/>
                  </a:schemeClr>
                </a:solidFill>
                <a:latin typeface="AHDN" pitchFamily="2" charset="0"/>
                <a:ea typeface="Tahoma" pitchFamily="34" charset="0"/>
                <a:cs typeface="Tahoma" pitchFamily="34" charset="0"/>
              </a:rPr>
              <a:t>Waste I.Q.</a:t>
            </a:r>
            <a:endParaRPr lang="en-US" sz="7200" dirty="0">
              <a:solidFill>
                <a:schemeClr val="accent5">
                  <a:lumMod val="50000"/>
                </a:schemeClr>
              </a:solidFill>
              <a:latin typeface="AHDN" pitchFamily="2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733800" y="1219200"/>
            <a:ext cx="4772277" cy="520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indent="-274320">
              <a:spcBef>
                <a:spcPts val="600"/>
              </a:spcBef>
              <a:buFont typeface="Arial" pitchFamily="34" charset="0"/>
              <a:buChar char="•"/>
            </a:pP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Gentium Basic" pitchFamily="2" charset="0"/>
              </a:rPr>
              <a:t>Into our </a:t>
            </a:r>
            <a:r>
              <a:rPr lang="en-US" sz="4000" b="1" dirty="0" smtClean="0">
                <a:solidFill>
                  <a:srgbClr val="74892F"/>
                </a:solidFill>
                <a:latin typeface="Gentium Basic" pitchFamily="2" charset="0"/>
              </a:rPr>
              <a:t>air</a:t>
            </a:r>
            <a:endParaRPr lang="en-US" sz="3200" b="1" dirty="0" smtClean="0">
              <a:solidFill>
                <a:srgbClr val="74892F"/>
              </a:solidFill>
              <a:latin typeface="Gentium Basic" pitchFamily="2" charset="0"/>
            </a:endParaRPr>
          </a:p>
          <a:p>
            <a:pPr marL="274320" indent="-274320">
              <a:spcBef>
                <a:spcPts val="600"/>
              </a:spcBef>
              <a:buFont typeface="Arial" pitchFamily="34" charset="0"/>
              <a:buChar char="•"/>
            </a:pP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Gentium Basic" pitchFamily="2" charset="0"/>
              </a:rPr>
              <a:t>Into our </a:t>
            </a:r>
            <a:r>
              <a:rPr lang="en-US" sz="4000" b="1" dirty="0" smtClean="0">
                <a:solidFill>
                  <a:srgbClr val="74892F"/>
                </a:solidFill>
                <a:latin typeface="Gentium Basic" pitchFamily="2" charset="0"/>
              </a:rPr>
              <a:t>soil</a:t>
            </a:r>
            <a:endParaRPr lang="en-US" sz="3200" b="1" dirty="0" smtClean="0">
              <a:solidFill>
                <a:srgbClr val="74892F"/>
              </a:solidFill>
              <a:latin typeface="Gentium Basic" pitchFamily="2" charset="0"/>
            </a:endParaRPr>
          </a:p>
          <a:p>
            <a:pPr marL="274320" indent="-274320">
              <a:spcBef>
                <a:spcPts val="600"/>
              </a:spcBef>
              <a:buFont typeface="Arial" pitchFamily="34" charset="0"/>
              <a:buChar char="•"/>
            </a:pP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Gentium Basic" pitchFamily="2" charset="0"/>
              </a:rPr>
              <a:t>Into our </a:t>
            </a:r>
            <a:r>
              <a:rPr lang="en-US" sz="4000" b="1" dirty="0" smtClean="0">
                <a:solidFill>
                  <a:srgbClr val="74892F"/>
                </a:solidFill>
                <a:latin typeface="Gentium Basic" pitchFamily="2" charset="0"/>
              </a:rPr>
              <a:t>water</a:t>
            </a:r>
            <a:endParaRPr lang="en-US" sz="3200" b="1" dirty="0" smtClean="0">
              <a:solidFill>
                <a:srgbClr val="74892F"/>
              </a:solidFill>
              <a:latin typeface="Gentium Basic" pitchFamily="2" charset="0"/>
            </a:endParaRPr>
          </a:p>
          <a:p>
            <a:pPr marL="274320" indent="-274320">
              <a:spcBef>
                <a:spcPts val="600"/>
              </a:spcBef>
              <a:buFont typeface="Arial" pitchFamily="34" charset="0"/>
              <a:buChar char="•"/>
            </a:pP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Gentium Basic" pitchFamily="2" charset="0"/>
              </a:rPr>
              <a:t>Sometimes to </a:t>
            </a:r>
            <a:r>
              <a:rPr lang="en-US" sz="4000" b="1" dirty="0" smtClean="0">
                <a:solidFill>
                  <a:srgbClr val="74892F"/>
                </a:solidFill>
                <a:latin typeface="Gentium Basic" pitchFamily="2" charset="0"/>
              </a:rPr>
              <a:t>trash conversion</a:t>
            </a:r>
            <a:r>
              <a:rPr lang="en-US" sz="3600" b="1" dirty="0" smtClean="0">
                <a:solidFill>
                  <a:srgbClr val="74892F"/>
                </a:solidFill>
                <a:latin typeface="Gentium Basic" pitchFamily="2" charset="0"/>
              </a:rPr>
              <a:t> 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Gentium Basic" pitchFamily="2" charset="0"/>
              </a:rPr>
              <a:t>and </a:t>
            </a:r>
            <a:r>
              <a:rPr lang="en-US" sz="4000" b="1" dirty="0" smtClean="0">
                <a:solidFill>
                  <a:srgbClr val="74892F"/>
                </a:solidFill>
                <a:latin typeface="Gentium Basic" pitchFamily="2" charset="0"/>
              </a:rPr>
              <a:t>recycling plants</a:t>
            </a:r>
            <a:endParaRPr lang="en-US" sz="3200" b="1" dirty="0" smtClean="0">
              <a:solidFill>
                <a:srgbClr val="74892F"/>
              </a:solidFill>
              <a:latin typeface="Gentium Basic" pitchFamily="2" charset="0"/>
            </a:endParaRPr>
          </a:p>
          <a:p>
            <a:pPr marL="274320" indent="-274320">
              <a:spcBef>
                <a:spcPts val="600"/>
              </a:spcBef>
              <a:buFont typeface="Arial" pitchFamily="34" charset="0"/>
              <a:buChar char="•"/>
            </a:pP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Gentium Basic" pitchFamily="2" charset="0"/>
              </a:rPr>
              <a:t>Most of our trash goes to </a:t>
            </a:r>
            <a:r>
              <a:rPr lang="en-US" sz="4000" b="1" dirty="0" smtClean="0">
                <a:solidFill>
                  <a:srgbClr val="74892F"/>
                </a:solidFill>
                <a:latin typeface="Gentium Basic" pitchFamily="2" charset="0"/>
              </a:rPr>
              <a:t>landfills</a:t>
            </a:r>
            <a:endParaRPr lang="en-US" sz="3200" b="1" dirty="0" smtClean="0">
              <a:solidFill>
                <a:srgbClr val="74892F"/>
              </a:solidFill>
              <a:latin typeface="Gentium Basic" pitchFamily="2" charset="0"/>
            </a:endParaRPr>
          </a:p>
        </p:txBody>
      </p:sp>
      <p:pic>
        <p:nvPicPr>
          <p:cNvPr id="10" name="Picture 9" descr="heading.gif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-1" y="285750"/>
            <a:ext cx="9144001" cy="5588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04800" y="157091"/>
            <a:ext cx="868681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600" dirty="0" smtClean="0">
                <a:solidFill>
                  <a:schemeClr val="accent5">
                    <a:lumMod val="50000"/>
                  </a:schemeClr>
                </a:solidFill>
                <a:latin typeface="AHDN" pitchFamily="2" charset="0"/>
                <a:ea typeface="Tahoma" pitchFamily="34" charset="0"/>
                <a:cs typeface="Tahoma" pitchFamily="34" charset="0"/>
              </a:rPr>
              <a:t>Where does the waste go?</a:t>
            </a:r>
            <a:endParaRPr lang="en-US" sz="6600" dirty="0">
              <a:solidFill>
                <a:schemeClr val="accent5">
                  <a:lumMod val="50000"/>
                </a:schemeClr>
              </a:solidFill>
              <a:latin typeface="AHDN" pitchFamily="2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5" name="Picture 4" descr="light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762001" y="1204636"/>
            <a:ext cx="2362200" cy="1771650"/>
          </a:xfrm>
          <a:prstGeom prst="rect">
            <a:avLst/>
          </a:prstGeom>
          <a:ln w="101600">
            <a:solidFill>
              <a:schemeClr val="accent5">
                <a:lumMod val="50000"/>
              </a:schemeClr>
            </a:solidFill>
          </a:ln>
        </p:spPr>
      </p:pic>
      <p:pic>
        <p:nvPicPr>
          <p:cNvPr id="6" name="Picture 5" descr="light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762000" y="3118759"/>
            <a:ext cx="2362200" cy="1570863"/>
          </a:xfrm>
          <a:prstGeom prst="rect">
            <a:avLst/>
          </a:prstGeom>
          <a:ln w="101600">
            <a:solidFill>
              <a:schemeClr val="accent5">
                <a:lumMod val="50000"/>
              </a:schemeClr>
            </a:solidFill>
          </a:ln>
        </p:spPr>
      </p:pic>
      <p:pic>
        <p:nvPicPr>
          <p:cNvPr id="9" name="Picture 2" descr="C:\Documents and Settings\skate\Local Settings\My Documents\Designing Futures Foundation\McKinley project\notes\landfill-dropoff1.jp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762000" y="4800600"/>
            <a:ext cx="2362200" cy="1505214"/>
          </a:xfrm>
          <a:prstGeom prst="rect">
            <a:avLst/>
          </a:prstGeom>
          <a:noFill/>
          <a:ln w="101600">
            <a:solidFill>
              <a:schemeClr val="accent5">
                <a:lumMod val="50000"/>
              </a:schemeClr>
            </a:solidFill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eading.gif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-1" y="285750"/>
            <a:ext cx="9144001" cy="5588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04800" y="157091"/>
            <a:ext cx="868681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600" dirty="0" smtClean="0">
                <a:solidFill>
                  <a:schemeClr val="accent5">
                    <a:lumMod val="50000"/>
                  </a:schemeClr>
                </a:solidFill>
                <a:latin typeface="AHDN" pitchFamily="2" charset="0"/>
                <a:ea typeface="Tahoma" pitchFamily="34" charset="0"/>
                <a:cs typeface="Tahoma" pitchFamily="34" charset="0"/>
              </a:rPr>
              <a:t>Where does the waste go?</a:t>
            </a:r>
            <a:endParaRPr lang="en-US" sz="6600" dirty="0">
              <a:solidFill>
                <a:schemeClr val="accent5">
                  <a:lumMod val="50000"/>
                </a:schemeClr>
              </a:solidFill>
              <a:latin typeface="AHDN" pitchFamily="2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85523" y="1319001"/>
            <a:ext cx="8172956" cy="4985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800"/>
              </a:spcBef>
            </a:pP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Gentium Basic" pitchFamily="2" charset="0"/>
              </a:rPr>
              <a:t>About </a:t>
            </a:r>
            <a:r>
              <a:rPr lang="en-US" sz="4000" b="1" dirty="0" smtClean="0">
                <a:solidFill>
                  <a:srgbClr val="74892F"/>
                </a:solidFill>
                <a:latin typeface="Gentium Basic" pitchFamily="2" charset="0"/>
              </a:rPr>
              <a:t>57% 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Gentium Basic" pitchFamily="2" charset="0"/>
              </a:rPr>
              <a:t>of all our trash is buried in </a:t>
            </a:r>
            <a:r>
              <a:rPr lang="en-US" sz="4000" b="1" dirty="0" smtClean="0">
                <a:solidFill>
                  <a:srgbClr val="74892F"/>
                </a:solidFill>
                <a:latin typeface="Gentium Basic" pitchFamily="2" charset="0"/>
              </a:rPr>
              <a:t>landfills</a:t>
            </a:r>
            <a:endParaRPr lang="en-US" sz="3200" b="1" dirty="0" smtClean="0">
              <a:solidFill>
                <a:schemeClr val="accent5">
                  <a:lumMod val="50000"/>
                </a:schemeClr>
              </a:solidFill>
              <a:latin typeface="Gentium Basic" pitchFamily="2" charset="0"/>
            </a:endParaRPr>
          </a:p>
          <a:p>
            <a:pPr algn="ctr">
              <a:spcBef>
                <a:spcPts val="1800"/>
              </a:spcBef>
            </a:pP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Gentium Basic" pitchFamily="2" charset="0"/>
              </a:rPr>
              <a:t>95% of ALL plastic, 66% of ALL glass and 50% of ALL aluminum beverage cans do not get recycled; instead they get </a:t>
            </a:r>
            <a:r>
              <a:rPr lang="en-US" sz="4000" b="1" dirty="0" smtClean="0">
                <a:solidFill>
                  <a:srgbClr val="74892F"/>
                </a:solidFill>
                <a:latin typeface="Gentium Basic" pitchFamily="2" charset="0"/>
              </a:rPr>
              <a:t>burned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Gentium Basic" pitchFamily="2" charset="0"/>
              </a:rPr>
              <a:t> or </a:t>
            </a:r>
            <a:r>
              <a:rPr lang="en-US" sz="4000" b="1" dirty="0" smtClean="0">
                <a:solidFill>
                  <a:srgbClr val="74892F"/>
                </a:solidFill>
                <a:latin typeface="Gentium Basic" pitchFamily="2" charset="0"/>
              </a:rPr>
              <a:t>buried.</a:t>
            </a:r>
            <a:endParaRPr lang="en-US" sz="3200" b="1" dirty="0" smtClean="0">
              <a:solidFill>
                <a:schemeClr val="accent5">
                  <a:lumMod val="50000"/>
                </a:schemeClr>
              </a:solidFill>
              <a:latin typeface="Gentium Basic" pitchFamily="2" charset="0"/>
            </a:endParaRPr>
          </a:p>
          <a:p>
            <a:pPr algn="ctr">
              <a:spcBef>
                <a:spcPts val="1800"/>
              </a:spcBef>
            </a:pP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Gentium Basic" pitchFamily="2" charset="0"/>
              </a:rPr>
              <a:t>Just because you can’t see the trash doesn’t mean it’s not a problem any more.</a:t>
            </a:r>
            <a:endParaRPr lang="en-US" sz="3200" b="1" dirty="0" smtClean="0">
              <a:solidFill>
                <a:srgbClr val="74892F"/>
              </a:solidFill>
              <a:latin typeface="Gentium Basic" pitchFamily="2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eading.gif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-1" y="285750"/>
            <a:ext cx="9144001" cy="5588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04800" y="157091"/>
            <a:ext cx="868681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600" dirty="0" smtClean="0">
                <a:solidFill>
                  <a:schemeClr val="accent5">
                    <a:lumMod val="50000"/>
                  </a:schemeClr>
                </a:solidFill>
                <a:latin typeface="AHDN" pitchFamily="2" charset="0"/>
                <a:ea typeface="Tahoma" pitchFamily="34" charset="0"/>
                <a:cs typeface="Tahoma" pitchFamily="34" charset="0"/>
              </a:rPr>
              <a:t>What is a Landfill?</a:t>
            </a:r>
            <a:endParaRPr lang="en-US" sz="6600" dirty="0">
              <a:solidFill>
                <a:schemeClr val="accent5">
                  <a:lumMod val="50000"/>
                </a:schemeClr>
              </a:solidFill>
              <a:latin typeface="AHDN" pitchFamily="2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76323" y="1219200"/>
            <a:ext cx="5839077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Gentium Basic" pitchFamily="2" charset="0"/>
              </a:rPr>
              <a:t>A landfill is a carefully engineered basin in the ground where we </a:t>
            </a:r>
            <a:r>
              <a:rPr lang="en-US" sz="3600" b="1" dirty="0" smtClean="0">
                <a:solidFill>
                  <a:srgbClr val="74892F"/>
                </a:solidFill>
                <a:latin typeface="Gentium Basic" pitchFamily="2" charset="0"/>
              </a:rPr>
              <a:t>hide our waste.</a:t>
            </a:r>
            <a:endParaRPr lang="en-US" sz="2800" b="1" dirty="0" smtClean="0">
              <a:solidFill>
                <a:srgbClr val="74892F"/>
              </a:solidFill>
              <a:latin typeface="Gentium Basic" pitchFamily="2" charset="0"/>
            </a:endParaRPr>
          </a:p>
          <a:p>
            <a:pPr>
              <a:spcBef>
                <a:spcPts val="600"/>
              </a:spcBef>
            </a:pP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Gentium Basic" pitchFamily="2" charset="0"/>
              </a:rPr>
              <a:t>Landfills are like a double-lined bathtub – the aim is to stop any waste leaking out into our water supply – especially our </a:t>
            </a:r>
            <a:r>
              <a:rPr lang="en-US" sz="3600" b="1" dirty="0" smtClean="0">
                <a:solidFill>
                  <a:srgbClr val="74892F"/>
                </a:solidFill>
                <a:latin typeface="Gentium Basic" pitchFamily="2" charset="0"/>
              </a:rPr>
              <a:t>groundwater.</a:t>
            </a:r>
            <a:endParaRPr lang="en-US" sz="2800" dirty="0" smtClean="0">
              <a:solidFill>
                <a:srgbClr val="74892F"/>
              </a:solidFill>
              <a:latin typeface="Gentium Basic" pitchFamily="2" charset="0"/>
            </a:endParaRPr>
          </a:p>
          <a:p>
            <a:pPr>
              <a:spcBef>
                <a:spcPts val="600"/>
              </a:spcBef>
            </a:pP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Gentium Basic" pitchFamily="2" charset="0"/>
              </a:rPr>
              <a:t>Bathtubs can often leak out in 2 ways – from a crack in the bottom, or by flowing over the top.  </a:t>
            </a:r>
          </a:p>
        </p:txBody>
      </p:sp>
      <p:pic>
        <p:nvPicPr>
          <p:cNvPr id="8" name="Picture 7" descr="light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457200" y="1270253"/>
            <a:ext cx="2362200" cy="1640416"/>
          </a:xfrm>
          <a:prstGeom prst="rect">
            <a:avLst/>
          </a:prstGeom>
          <a:ln w="101600">
            <a:solidFill>
              <a:schemeClr val="accent5">
                <a:lumMod val="50000"/>
              </a:schemeClr>
            </a:solidFill>
          </a:ln>
        </p:spPr>
      </p:pic>
      <p:pic>
        <p:nvPicPr>
          <p:cNvPr id="9" name="Picture 8" descr="light.jp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457200" y="3031066"/>
            <a:ext cx="2362200" cy="1640417"/>
          </a:xfrm>
          <a:prstGeom prst="rect">
            <a:avLst/>
          </a:prstGeom>
          <a:ln w="101600">
            <a:solidFill>
              <a:schemeClr val="accent5">
                <a:lumMod val="50000"/>
              </a:schemeClr>
            </a:solidFill>
          </a:ln>
        </p:spPr>
      </p:pic>
      <p:pic>
        <p:nvPicPr>
          <p:cNvPr id="11" name="Picture 2" descr="C:\Documents and Settings\skate\Local Settings\My Documents\Designing Futures Foundation\McKinley project\notes\landfill-dropoff1.jpg"/>
          <p:cNvPicPr>
            <a:picLocks noChangeAspect="1" noChangeArrowheads="1"/>
          </p:cNvPicPr>
          <p:nvPr/>
        </p:nvPicPr>
        <p:blipFill>
          <a:blip r:embed="rId6" cstate="screen"/>
          <a:stretch>
            <a:fillRect/>
          </a:stretch>
        </p:blipFill>
        <p:spPr bwMode="auto">
          <a:xfrm>
            <a:off x="457200" y="4760383"/>
            <a:ext cx="2362200" cy="1640417"/>
          </a:xfrm>
          <a:prstGeom prst="rect">
            <a:avLst/>
          </a:prstGeom>
          <a:noFill/>
          <a:ln w="101600">
            <a:solidFill>
              <a:schemeClr val="accent5">
                <a:lumMod val="50000"/>
              </a:schemeClr>
            </a:solidFill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cycle005.pn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300789"/>
            <a:ext cx="9144000" cy="6256421"/>
          </a:xfrm>
          <a:prstGeom prst="rect">
            <a:avLst/>
          </a:prstGeom>
        </p:spPr>
      </p:pic>
      <p:pic>
        <p:nvPicPr>
          <p:cNvPr id="16" name="Picture 15" descr="cycle001.pn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300789"/>
            <a:ext cx="9144000" cy="6256421"/>
          </a:xfrm>
          <a:prstGeom prst="rect">
            <a:avLst/>
          </a:prstGeom>
        </p:spPr>
      </p:pic>
      <p:pic>
        <p:nvPicPr>
          <p:cNvPr id="18" name="Picture 17" descr="cycle003.pn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300789"/>
            <a:ext cx="9144000" cy="6256421"/>
          </a:xfrm>
          <a:prstGeom prst="rect">
            <a:avLst/>
          </a:prstGeom>
        </p:spPr>
      </p:pic>
      <p:pic>
        <p:nvPicPr>
          <p:cNvPr id="17" name="Picture 16" descr="cycle002.png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0" y="300789"/>
            <a:ext cx="9144000" cy="6256421"/>
          </a:xfrm>
          <a:prstGeom prst="rect">
            <a:avLst/>
          </a:prstGeom>
        </p:spPr>
      </p:pic>
      <p:pic>
        <p:nvPicPr>
          <p:cNvPr id="19" name="Picture 18" descr="cycle004.png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0" y="300789"/>
            <a:ext cx="9144000" cy="6256421"/>
          </a:xfrm>
          <a:prstGeom prst="rect">
            <a:avLst/>
          </a:prstGeom>
        </p:spPr>
      </p:pic>
      <p:pic>
        <p:nvPicPr>
          <p:cNvPr id="20" name="Picture 19" descr="cycle006.png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0" y="300789"/>
            <a:ext cx="9144000" cy="6256421"/>
          </a:xfrm>
          <a:prstGeom prst="rect">
            <a:avLst/>
          </a:prstGeom>
        </p:spPr>
      </p:pic>
      <p:pic>
        <p:nvPicPr>
          <p:cNvPr id="22" name="Picture 21" descr="cycle007.png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>
            <a:off x="0" y="300789"/>
            <a:ext cx="9144000" cy="6256421"/>
          </a:xfrm>
          <a:prstGeom prst="rect">
            <a:avLst/>
          </a:prstGeom>
        </p:spPr>
      </p:pic>
      <p:pic>
        <p:nvPicPr>
          <p:cNvPr id="23" name="Picture 22" descr="cycle008.png"/>
          <p:cNvPicPr>
            <a:picLocks noChangeAspect="1"/>
          </p:cNvPicPr>
          <p:nvPr/>
        </p:nvPicPr>
        <p:blipFill>
          <a:blip r:embed="rId10" cstate="screen"/>
          <a:stretch>
            <a:fillRect/>
          </a:stretch>
        </p:blipFill>
        <p:spPr>
          <a:xfrm>
            <a:off x="0" y="300789"/>
            <a:ext cx="9144000" cy="6256421"/>
          </a:xfrm>
          <a:prstGeom prst="rect">
            <a:avLst/>
          </a:prstGeom>
        </p:spPr>
      </p:pic>
      <p:pic>
        <p:nvPicPr>
          <p:cNvPr id="24" name="Picture 23" descr="cycle009.png"/>
          <p:cNvPicPr>
            <a:picLocks noChangeAspect="1"/>
          </p:cNvPicPr>
          <p:nvPr/>
        </p:nvPicPr>
        <p:blipFill>
          <a:blip r:embed="rId11" cstate="screen"/>
          <a:stretch>
            <a:fillRect/>
          </a:stretch>
        </p:blipFill>
        <p:spPr>
          <a:xfrm>
            <a:off x="0" y="300789"/>
            <a:ext cx="9144000" cy="6256421"/>
          </a:xfrm>
          <a:prstGeom prst="rect">
            <a:avLst/>
          </a:prstGeom>
        </p:spPr>
      </p:pic>
      <p:pic>
        <p:nvPicPr>
          <p:cNvPr id="26" name="Picture 25" descr="cycle011.png"/>
          <p:cNvPicPr>
            <a:picLocks noChangeAspect="1"/>
          </p:cNvPicPr>
          <p:nvPr/>
        </p:nvPicPr>
        <p:blipFill>
          <a:blip r:embed="rId12" cstate="screen"/>
          <a:stretch>
            <a:fillRect/>
          </a:stretch>
        </p:blipFill>
        <p:spPr>
          <a:xfrm>
            <a:off x="0" y="300789"/>
            <a:ext cx="9144000" cy="6256421"/>
          </a:xfrm>
          <a:prstGeom prst="rect">
            <a:avLst/>
          </a:prstGeom>
        </p:spPr>
      </p:pic>
      <p:pic>
        <p:nvPicPr>
          <p:cNvPr id="25" name="Picture 24" descr="cycle010.png"/>
          <p:cNvPicPr>
            <a:picLocks noChangeAspect="1"/>
          </p:cNvPicPr>
          <p:nvPr/>
        </p:nvPicPr>
        <p:blipFill>
          <a:blip r:embed="rId13" cstate="screen"/>
          <a:stretch>
            <a:fillRect/>
          </a:stretch>
        </p:blipFill>
        <p:spPr>
          <a:xfrm>
            <a:off x="0" y="300789"/>
            <a:ext cx="9144000" cy="6256421"/>
          </a:xfrm>
          <a:prstGeom prst="rect">
            <a:avLst/>
          </a:prstGeom>
        </p:spPr>
      </p:pic>
      <p:pic>
        <p:nvPicPr>
          <p:cNvPr id="28" name="Picture 27" descr="cycle013.png"/>
          <p:cNvPicPr>
            <a:picLocks noChangeAspect="1"/>
          </p:cNvPicPr>
          <p:nvPr/>
        </p:nvPicPr>
        <p:blipFill>
          <a:blip r:embed="rId14" cstate="screen"/>
          <a:stretch>
            <a:fillRect/>
          </a:stretch>
        </p:blipFill>
        <p:spPr>
          <a:xfrm>
            <a:off x="0" y="300789"/>
            <a:ext cx="9144000" cy="6256421"/>
          </a:xfrm>
          <a:prstGeom prst="rect">
            <a:avLst/>
          </a:prstGeom>
        </p:spPr>
      </p:pic>
      <p:pic>
        <p:nvPicPr>
          <p:cNvPr id="27" name="Picture 26" descr="cycle012.png"/>
          <p:cNvPicPr>
            <a:picLocks noChangeAspect="1"/>
          </p:cNvPicPr>
          <p:nvPr/>
        </p:nvPicPr>
        <p:blipFill>
          <a:blip r:embed="rId15" cstate="screen"/>
          <a:stretch>
            <a:fillRect/>
          </a:stretch>
        </p:blipFill>
        <p:spPr>
          <a:xfrm>
            <a:off x="0" y="300789"/>
            <a:ext cx="9144000" cy="6256421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066800" y="452735"/>
            <a:ext cx="18288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n>
                  <a:gradFill>
                    <a:gsLst>
                      <a:gs pos="0">
                        <a:srgbClr val="5E9EFF"/>
                      </a:gs>
                      <a:gs pos="39999">
                        <a:srgbClr val="85C2FF"/>
                      </a:gs>
                      <a:gs pos="70000">
                        <a:srgbClr val="C4D6EB"/>
                      </a:gs>
                      <a:gs pos="100000">
                        <a:srgbClr val="FFEBFA"/>
                      </a:gs>
                    </a:gsLst>
                    <a:lin ang="5400000" scaled="0"/>
                  </a:gradFill>
                </a:ln>
                <a:solidFill>
                  <a:schemeClr val="accent5">
                    <a:lumMod val="50000"/>
                  </a:schemeClr>
                </a:solidFill>
                <a:latin typeface="AHDN" pitchFamily="2" charset="0"/>
              </a:rPr>
              <a:t>your homes</a:t>
            </a:r>
            <a:endParaRPr lang="en-US" sz="2400" dirty="0">
              <a:ln>
                <a:gradFill>
                  <a:gsLst>
                    <a:gs pos="0">
                      <a:srgbClr val="5E9EFF"/>
                    </a:gs>
                    <a:gs pos="39999">
                      <a:srgbClr val="85C2FF"/>
                    </a:gs>
                    <a:gs pos="70000">
                      <a:srgbClr val="C4D6EB"/>
                    </a:gs>
                    <a:gs pos="100000">
                      <a:srgbClr val="FFEBFA"/>
                    </a:gs>
                  </a:gsLst>
                  <a:lin ang="5400000" scaled="0"/>
                </a:gradFill>
              </a:ln>
              <a:solidFill>
                <a:schemeClr val="accent5">
                  <a:lumMod val="50000"/>
                </a:schemeClr>
              </a:solidFill>
              <a:latin typeface="AHDN" pitchFamily="2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895600" y="2217003"/>
            <a:ext cx="1828800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n>
                  <a:gradFill>
                    <a:gsLst>
                      <a:gs pos="0">
                        <a:srgbClr val="5E9EFF"/>
                      </a:gs>
                      <a:gs pos="39999">
                        <a:srgbClr val="85C2FF"/>
                      </a:gs>
                      <a:gs pos="70000">
                        <a:srgbClr val="C4D6EB"/>
                      </a:gs>
                      <a:gs pos="100000">
                        <a:srgbClr val="FFEBFA"/>
                      </a:gs>
                    </a:gsLst>
                    <a:lin ang="5400000" scaled="0"/>
                  </a:gradFill>
                </a:ln>
                <a:solidFill>
                  <a:schemeClr val="accent5">
                    <a:lumMod val="50000"/>
                  </a:schemeClr>
                </a:solidFill>
                <a:latin typeface="AHDN" pitchFamily="2" charset="0"/>
              </a:rPr>
              <a:t>Transfer</a:t>
            </a:r>
          </a:p>
          <a:p>
            <a:r>
              <a:rPr lang="en-US" sz="2000" dirty="0" smtClean="0">
                <a:ln>
                  <a:gradFill>
                    <a:gsLst>
                      <a:gs pos="0">
                        <a:srgbClr val="5E9EFF"/>
                      </a:gs>
                      <a:gs pos="39999">
                        <a:srgbClr val="85C2FF"/>
                      </a:gs>
                      <a:gs pos="70000">
                        <a:srgbClr val="C4D6EB"/>
                      </a:gs>
                      <a:gs pos="100000">
                        <a:srgbClr val="FFEBFA"/>
                      </a:gs>
                    </a:gsLst>
                    <a:lin ang="5400000" scaled="0"/>
                  </a:gradFill>
                </a:ln>
                <a:solidFill>
                  <a:schemeClr val="accent5">
                    <a:lumMod val="50000"/>
                  </a:schemeClr>
                </a:solidFill>
                <a:latin typeface="AHDN" pitchFamily="2" charset="0"/>
              </a:rPr>
              <a:t>station</a:t>
            </a:r>
            <a:endParaRPr lang="en-US" sz="2000" dirty="0">
              <a:ln>
                <a:gradFill>
                  <a:gsLst>
                    <a:gs pos="0">
                      <a:srgbClr val="5E9EFF"/>
                    </a:gs>
                    <a:gs pos="39999">
                      <a:srgbClr val="85C2FF"/>
                    </a:gs>
                    <a:gs pos="70000">
                      <a:srgbClr val="C4D6EB"/>
                    </a:gs>
                    <a:gs pos="100000">
                      <a:srgbClr val="FFEBFA"/>
                    </a:gs>
                  </a:gsLst>
                  <a:lin ang="5400000" scaled="0"/>
                </a:gradFill>
              </a:ln>
              <a:solidFill>
                <a:schemeClr val="accent5">
                  <a:lumMod val="50000"/>
                </a:schemeClr>
              </a:solidFill>
              <a:latin typeface="AHDN" pitchFamily="2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0" y="1143000"/>
            <a:ext cx="106680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>
                <a:ln>
                  <a:gradFill>
                    <a:gsLst>
                      <a:gs pos="0">
                        <a:srgbClr val="5E9EFF"/>
                      </a:gs>
                      <a:gs pos="39999">
                        <a:srgbClr val="85C2FF"/>
                      </a:gs>
                      <a:gs pos="70000">
                        <a:srgbClr val="C4D6EB"/>
                      </a:gs>
                      <a:gs pos="100000">
                        <a:srgbClr val="FFEBFA"/>
                      </a:gs>
                    </a:gsLst>
                    <a:lin ang="5400000" scaled="0"/>
                  </a:gradFill>
                </a:ln>
                <a:solidFill>
                  <a:schemeClr val="accent5">
                    <a:lumMod val="50000"/>
                  </a:schemeClr>
                </a:solidFill>
                <a:latin typeface="AHDN" pitchFamily="2" charset="0"/>
              </a:rPr>
              <a:t>Trash</a:t>
            </a:r>
          </a:p>
          <a:p>
            <a:pPr algn="r"/>
            <a:r>
              <a:rPr lang="en-US" sz="2400" dirty="0" smtClean="0">
                <a:ln>
                  <a:gradFill>
                    <a:gsLst>
                      <a:gs pos="0">
                        <a:srgbClr val="5E9EFF"/>
                      </a:gs>
                      <a:gs pos="39999">
                        <a:srgbClr val="85C2FF"/>
                      </a:gs>
                      <a:gs pos="70000">
                        <a:srgbClr val="C4D6EB"/>
                      </a:gs>
                      <a:gs pos="100000">
                        <a:srgbClr val="FFEBFA"/>
                      </a:gs>
                    </a:gsLst>
                    <a:lin ang="5400000" scaled="0"/>
                  </a:gradFill>
                </a:ln>
                <a:solidFill>
                  <a:schemeClr val="accent5">
                    <a:lumMod val="50000"/>
                  </a:schemeClr>
                </a:solidFill>
                <a:latin typeface="AHDN" pitchFamily="2" charset="0"/>
              </a:rPr>
              <a:t>pickup</a:t>
            </a:r>
            <a:endParaRPr lang="en-US" sz="2400" dirty="0">
              <a:ln>
                <a:gradFill>
                  <a:gsLst>
                    <a:gs pos="0">
                      <a:srgbClr val="5E9EFF"/>
                    </a:gs>
                    <a:gs pos="39999">
                      <a:srgbClr val="85C2FF"/>
                    </a:gs>
                    <a:gs pos="70000">
                      <a:srgbClr val="C4D6EB"/>
                    </a:gs>
                    <a:gs pos="100000">
                      <a:srgbClr val="FFEBFA"/>
                    </a:gs>
                  </a:gsLst>
                  <a:lin ang="5400000" scaled="0"/>
                </a:gradFill>
              </a:ln>
              <a:solidFill>
                <a:schemeClr val="accent5">
                  <a:lumMod val="50000"/>
                </a:schemeClr>
              </a:solidFill>
              <a:latin typeface="AHDN" pitchFamily="2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04800" y="5791200"/>
            <a:ext cx="114300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n>
                  <a:gradFill>
                    <a:gsLst>
                      <a:gs pos="0">
                        <a:srgbClr val="5E9EFF"/>
                      </a:gs>
                      <a:gs pos="39999">
                        <a:srgbClr val="85C2FF"/>
                      </a:gs>
                      <a:gs pos="70000">
                        <a:srgbClr val="C4D6EB"/>
                      </a:gs>
                      <a:gs pos="100000">
                        <a:srgbClr val="FFEBFA"/>
                      </a:gs>
                    </a:gsLst>
                    <a:lin ang="5400000" scaled="0"/>
                  </a:gradFill>
                </a:ln>
                <a:solidFill>
                  <a:schemeClr val="accent5">
                    <a:lumMod val="50000"/>
                  </a:schemeClr>
                </a:solidFill>
                <a:latin typeface="AHDN" pitchFamily="2" charset="0"/>
              </a:rPr>
              <a:t>Landfill site</a:t>
            </a:r>
            <a:endParaRPr lang="en-US" sz="2400" dirty="0">
              <a:ln>
                <a:gradFill>
                  <a:gsLst>
                    <a:gs pos="0">
                      <a:srgbClr val="5E9EFF"/>
                    </a:gs>
                    <a:gs pos="39999">
                      <a:srgbClr val="85C2FF"/>
                    </a:gs>
                    <a:gs pos="70000">
                      <a:srgbClr val="C4D6EB"/>
                    </a:gs>
                    <a:gs pos="100000">
                      <a:srgbClr val="FFEBFA"/>
                    </a:gs>
                  </a:gsLst>
                  <a:lin ang="5400000" scaled="0"/>
                </a:gradFill>
              </a:ln>
              <a:solidFill>
                <a:schemeClr val="accent5">
                  <a:lumMod val="50000"/>
                </a:schemeClr>
              </a:solidFill>
              <a:latin typeface="AHDN" pitchFamily="2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04800" y="3352800"/>
            <a:ext cx="205740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n>
                  <a:gradFill>
                    <a:gsLst>
                      <a:gs pos="0">
                        <a:srgbClr val="5E9EFF"/>
                      </a:gs>
                      <a:gs pos="39999">
                        <a:srgbClr val="85C2FF"/>
                      </a:gs>
                      <a:gs pos="70000">
                        <a:srgbClr val="C4D6EB"/>
                      </a:gs>
                      <a:gs pos="100000">
                        <a:srgbClr val="FFEBFA"/>
                      </a:gs>
                    </a:gsLst>
                    <a:lin ang="5400000" scaled="0"/>
                  </a:gradFill>
                </a:ln>
                <a:solidFill>
                  <a:schemeClr val="accent5">
                    <a:lumMod val="50000"/>
                  </a:schemeClr>
                </a:solidFill>
                <a:latin typeface="AHDN" pitchFamily="2" charset="0"/>
              </a:rPr>
              <a:t>Landfill gas collection</a:t>
            </a:r>
            <a:endParaRPr lang="en-US" sz="2400" dirty="0">
              <a:ln>
                <a:gradFill>
                  <a:gsLst>
                    <a:gs pos="0">
                      <a:srgbClr val="5E9EFF"/>
                    </a:gs>
                    <a:gs pos="39999">
                      <a:srgbClr val="85C2FF"/>
                    </a:gs>
                    <a:gs pos="70000">
                      <a:srgbClr val="C4D6EB"/>
                    </a:gs>
                    <a:gs pos="100000">
                      <a:srgbClr val="FFEBFA"/>
                    </a:gs>
                  </a:gsLst>
                  <a:lin ang="5400000" scaled="0"/>
                </a:gradFill>
              </a:ln>
              <a:solidFill>
                <a:schemeClr val="accent5">
                  <a:lumMod val="50000"/>
                </a:schemeClr>
              </a:solidFill>
              <a:latin typeface="AHDN" pitchFamily="2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657600" y="5334000"/>
            <a:ext cx="205740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n>
                  <a:gradFill>
                    <a:gsLst>
                      <a:gs pos="0">
                        <a:srgbClr val="5E9EFF"/>
                      </a:gs>
                      <a:gs pos="39999">
                        <a:srgbClr val="85C2FF"/>
                      </a:gs>
                      <a:gs pos="70000">
                        <a:srgbClr val="C4D6EB"/>
                      </a:gs>
                      <a:gs pos="100000">
                        <a:srgbClr val="FFEBFA"/>
                      </a:gs>
                    </a:gsLst>
                    <a:lin ang="5400000" scaled="0"/>
                  </a:gradFill>
                </a:ln>
                <a:solidFill>
                  <a:schemeClr val="accent5">
                    <a:lumMod val="50000"/>
                  </a:schemeClr>
                </a:solidFill>
                <a:latin typeface="AHDN" pitchFamily="2" charset="0"/>
              </a:rPr>
              <a:t>Waste to energy plant</a:t>
            </a:r>
            <a:endParaRPr lang="en-US" sz="2400" dirty="0">
              <a:ln>
                <a:gradFill>
                  <a:gsLst>
                    <a:gs pos="0">
                      <a:srgbClr val="5E9EFF"/>
                    </a:gs>
                    <a:gs pos="39999">
                      <a:srgbClr val="85C2FF"/>
                    </a:gs>
                    <a:gs pos="70000">
                      <a:srgbClr val="C4D6EB"/>
                    </a:gs>
                    <a:gs pos="100000">
                      <a:srgbClr val="FFEBFA"/>
                    </a:gs>
                  </a:gsLst>
                  <a:lin ang="5400000" scaled="0"/>
                </a:gradFill>
              </a:ln>
              <a:solidFill>
                <a:schemeClr val="accent5">
                  <a:lumMod val="50000"/>
                </a:schemeClr>
              </a:solidFill>
              <a:latin typeface="AHDN" pitchFamily="2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181600" y="2514600"/>
            <a:ext cx="205740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n>
                  <a:gradFill>
                    <a:gsLst>
                      <a:gs pos="0">
                        <a:srgbClr val="5E9EFF"/>
                      </a:gs>
                      <a:gs pos="39999">
                        <a:srgbClr val="85C2FF"/>
                      </a:gs>
                      <a:gs pos="70000">
                        <a:srgbClr val="C4D6EB"/>
                      </a:gs>
                      <a:gs pos="100000">
                        <a:srgbClr val="FFEBFA"/>
                      </a:gs>
                    </a:gsLst>
                    <a:lin ang="5400000" scaled="0"/>
                  </a:gradFill>
                </a:ln>
                <a:solidFill>
                  <a:schemeClr val="accent5">
                    <a:lumMod val="50000"/>
                  </a:schemeClr>
                </a:solidFill>
                <a:latin typeface="AHDN" pitchFamily="2" charset="0"/>
              </a:rPr>
              <a:t>Composting</a:t>
            </a:r>
            <a:endParaRPr lang="en-US" sz="2000" dirty="0">
              <a:ln>
                <a:gradFill>
                  <a:gsLst>
                    <a:gs pos="0">
                      <a:srgbClr val="5E9EFF"/>
                    </a:gs>
                    <a:gs pos="39999">
                      <a:srgbClr val="85C2FF"/>
                    </a:gs>
                    <a:gs pos="70000">
                      <a:srgbClr val="C4D6EB"/>
                    </a:gs>
                    <a:gs pos="100000">
                      <a:srgbClr val="FFEBFA"/>
                    </a:gs>
                  </a:gsLst>
                  <a:lin ang="5400000" scaled="0"/>
                </a:gradFill>
              </a:ln>
              <a:solidFill>
                <a:schemeClr val="accent5">
                  <a:lumMod val="50000"/>
                </a:schemeClr>
              </a:solidFill>
              <a:latin typeface="AHDN" pitchFamily="2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276600" y="304800"/>
            <a:ext cx="144780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n>
                  <a:gradFill>
                    <a:gsLst>
                      <a:gs pos="0">
                        <a:srgbClr val="5E9EFF"/>
                      </a:gs>
                      <a:gs pos="39999">
                        <a:srgbClr val="85C2FF"/>
                      </a:gs>
                      <a:gs pos="70000">
                        <a:srgbClr val="C4D6EB"/>
                      </a:gs>
                      <a:gs pos="100000">
                        <a:srgbClr val="FFEBFA"/>
                      </a:gs>
                    </a:gsLst>
                    <a:lin ang="5400000" scaled="0"/>
                  </a:gradFill>
                </a:ln>
                <a:solidFill>
                  <a:schemeClr val="accent5">
                    <a:lumMod val="50000"/>
                  </a:schemeClr>
                </a:solidFill>
                <a:latin typeface="AHDN" pitchFamily="2" charset="0"/>
              </a:rPr>
              <a:t>Recycling center</a:t>
            </a:r>
            <a:endParaRPr lang="en-US" sz="2400" dirty="0">
              <a:ln>
                <a:gradFill>
                  <a:gsLst>
                    <a:gs pos="0">
                      <a:srgbClr val="5E9EFF"/>
                    </a:gs>
                    <a:gs pos="39999">
                      <a:srgbClr val="85C2FF"/>
                    </a:gs>
                    <a:gs pos="70000">
                      <a:srgbClr val="C4D6EB"/>
                    </a:gs>
                    <a:gs pos="100000">
                      <a:srgbClr val="FFEBFA"/>
                    </a:gs>
                  </a:gsLst>
                  <a:lin ang="5400000" scaled="0"/>
                </a:gradFill>
              </a:ln>
              <a:solidFill>
                <a:schemeClr val="accent5">
                  <a:lumMod val="50000"/>
                </a:schemeClr>
              </a:solidFill>
              <a:latin typeface="AHDN" pitchFamily="2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562600" y="762000"/>
            <a:ext cx="2057400" cy="16312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600" dirty="0" smtClean="0">
                <a:ln>
                  <a:gradFill>
                    <a:gsLst>
                      <a:gs pos="0">
                        <a:srgbClr val="5E9EFF"/>
                      </a:gs>
                      <a:gs pos="39999">
                        <a:srgbClr val="85C2FF"/>
                      </a:gs>
                      <a:gs pos="70000">
                        <a:srgbClr val="C4D6EB"/>
                      </a:gs>
                      <a:gs pos="100000">
                        <a:srgbClr val="FFEBFA"/>
                      </a:gs>
                    </a:gsLst>
                    <a:lin ang="5400000" scaled="0"/>
                  </a:gradFill>
                </a:ln>
                <a:solidFill>
                  <a:schemeClr val="accent5">
                    <a:lumMod val="50000"/>
                  </a:schemeClr>
                </a:solidFill>
                <a:latin typeface="AHDN" pitchFamily="2" charset="0"/>
              </a:rPr>
              <a:t> Paper</a:t>
            </a:r>
          </a:p>
          <a:p>
            <a:pPr>
              <a:spcBef>
                <a:spcPts val="600"/>
              </a:spcBef>
            </a:pPr>
            <a:r>
              <a:rPr lang="en-US" sz="1600" dirty="0" smtClean="0">
                <a:ln>
                  <a:gradFill>
                    <a:gsLst>
                      <a:gs pos="0">
                        <a:srgbClr val="5E9EFF"/>
                      </a:gs>
                      <a:gs pos="39999">
                        <a:srgbClr val="85C2FF"/>
                      </a:gs>
                      <a:gs pos="70000">
                        <a:srgbClr val="C4D6EB"/>
                      </a:gs>
                      <a:gs pos="100000">
                        <a:srgbClr val="FFEBFA"/>
                      </a:gs>
                    </a:gsLst>
                    <a:lin ang="5400000" scaled="0"/>
                  </a:gradFill>
                </a:ln>
                <a:solidFill>
                  <a:schemeClr val="accent5">
                    <a:lumMod val="50000"/>
                  </a:schemeClr>
                </a:solidFill>
                <a:latin typeface="AHDN" pitchFamily="2" charset="0"/>
              </a:rPr>
              <a:t>      Glass</a:t>
            </a:r>
          </a:p>
          <a:p>
            <a:pPr>
              <a:spcBef>
                <a:spcPts val="600"/>
              </a:spcBef>
            </a:pPr>
            <a:r>
              <a:rPr lang="en-US" sz="1600" dirty="0" smtClean="0">
                <a:ln>
                  <a:gradFill>
                    <a:gsLst>
                      <a:gs pos="0">
                        <a:srgbClr val="5E9EFF"/>
                      </a:gs>
                      <a:gs pos="39999">
                        <a:srgbClr val="85C2FF"/>
                      </a:gs>
                      <a:gs pos="70000">
                        <a:srgbClr val="C4D6EB"/>
                      </a:gs>
                      <a:gs pos="100000">
                        <a:srgbClr val="FFEBFA"/>
                      </a:gs>
                    </a:gsLst>
                    <a:lin ang="5400000" scaled="0"/>
                  </a:gradFill>
                </a:ln>
                <a:solidFill>
                  <a:schemeClr val="accent5">
                    <a:lumMod val="50000"/>
                  </a:schemeClr>
                </a:solidFill>
                <a:latin typeface="AHDN" pitchFamily="2" charset="0"/>
              </a:rPr>
              <a:t>       </a:t>
            </a:r>
            <a:r>
              <a:rPr lang="en-US" sz="1600" dirty="0" err="1" smtClean="0">
                <a:ln>
                  <a:gradFill>
                    <a:gsLst>
                      <a:gs pos="0">
                        <a:srgbClr val="5E9EFF"/>
                      </a:gs>
                      <a:gs pos="39999">
                        <a:srgbClr val="85C2FF"/>
                      </a:gs>
                      <a:gs pos="70000">
                        <a:srgbClr val="C4D6EB"/>
                      </a:gs>
                      <a:gs pos="100000">
                        <a:srgbClr val="FFEBFA"/>
                      </a:gs>
                    </a:gsLst>
                    <a:lin ang="5400000" scaled="0"/>
                  </a:gradFill>
                </a:ln>
                <a:solidFill>
                  <a:schemeClr val="accent5">
                    <a:lumMod val="50000"/>
                  </a:schemeClr>
                </a:solidFill>
                <a:latin typeface="AHDN" pitchFamily="2" charset="0"/>
              </a:rPr>
              <a:t>Ewaste</a:t>
            </a:r>
            <a:endParaRPr lang="en-US" sz="1600" dirty="0" smtClean="0">
              <a:ln>
                <a:gradFill>
                  <a:gsLst>
                    <a:gs pos="0">
                      <a:srgbClr val="5E9EFF"/>
                    </a:gs>
                    <a:gs pos="39999">
                      <a:srgbClr val="85C2FF"/>
                    </a:gs>
                    <a:gs pos="70000">
                      <a:srgbClr val="C4D6EB"/>
                    </a:gs>
                    <a:gs pos="100000">
                      <a:srgbClr val="FFEBFA"/>
                    </a:gs>
                  </a:gsLst>
                  <a:lin ang="5400000" scaled="0"/>
                </a:gradFill>
              </a:ln>
              <a:solidFill>
                <a:schemeClr val="accent5">
                  <a:lumMod val="50000"/>
                </a:schemeClr>
              </a:solidFill>
              <a:latin typeface="AHDN" pitchFamily="2" charset="0"/>
            </a:endParaRPr>
          </a:p>
          <a:p>
            <a:pPr>
              <a:spcBef>
                <a:spcPts val="600"/>
              </a:spcBef>
            </a:pPr>
            <a:r>
              <a:rPr lang="en-US" sz="1600" dirty="0" smtClean="0">
                <a:ln>
                  <a:gradFill>
                    <a:gsLst>
                      <a:gs pos="0">
                        <a:srgbClr val="5E9EFF"/>
                      </a:gs>
                      <a:gs pos="39999">
                        <a:srgbClr val="85C2FF"/>
                      </a:gs>
                      <a:gs pos="70000">
                        <a:srgbClr val="C4D6EB"/>
                      </a:gs>
                      <a:gs pos="100000">
                        <a:srgbClr val="FFEBFA"/>
                      </a:gs>
                    </a:gsLst>
                    <a:lin ang="5400000" scaled="0"/>
                  </a:gradFill>
                </a:ln>
                <a:solidFill>
                  <a:schemeClr val="accent5">
                    <a:lumMod val="50000"/>
                  </a:schemeClr>
                </a:solidFill>
                <a:latin typeface="AHDN" pitchFamily="2" charset="0"/>
              </a:rPr>
              <a:t>            Metal</a:t>
            </a:r>
          </a:p>
          <a:p>
            <a:pPr>
              <a:spcBef>
                <a:spcPts val="600"/>
              </a:spcBef>
            </a:pPr>
            <a:r>
              <a:rPr lang="en-US" sz="1600" dirty="0" smtClean="0">
                <a:ln>
                  <a:gradFill>
                    <a:gsLst>
                      <a:gs pos="0">
                        <a:srgbClr val="5E9EFF"/>
                      </a:gs>
                      <a:gs pos="39999">
                        <a:srgbClr val="85C2FF"/>
                      </a:gs>
                      <a:gs pos="70000">
                        <a:srgbClr val="C4D6EB"/>
                      </a:gs>
                      <a:gs pos="100000">
                        <a:srgbClr val="FFEBFA"/>
                      </a:gs>
                    </a:gsLst>
                    <a:lin ang="5400000" scaled="0"/>
                  </a:gradFill>
                </a:ln>
                <a:solidFill>
                  <a:schemeClr val="accent5">
                    <a:lumMod val="50000"/>
                  </a:schemeClr>
                </a:solidFill>
                <a:latin typeface="AHDN" pitchFamily="2" charset="0"/>
              </a:rPr>
              <a:t>           plastic</a:t>
            </a:r>
            <a:endParaRPr lang="en-US" sz="1600" dirty="0">
              <a:ln>
                <a:gradFill>
                  <a:gsLst>
                    <a:gs pos="0">
                      <a:srgbClr val="5E9EFF"/>
                    </a:gs>
                    <a:gs pos="39999">
                      <a:srgbClr val="85C2FF"/>
                    </a:gs>
                    <a:gs pos="70000">
                      <a:srgbClr val="C4D6EB"/>
                    </a:gs>
                    <a:gs pos="100000">
                      <a:srgbClr val="FFEBFA"/>
                    </a:gs>
                  </a:gsLst>
                  <a:lin ang="5400000" scaled="0"/>
                </a:gradFill>
              </a:ln>
              <a:solidFill>
                <a:schemeClr val="accent5">
                  <a:lumMod val="50000"/>
                </a:schemeClr>
              </a:solidFill>
              <a:latin typeface="AHDN" pitchFamily="2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858000" y="83403"/>
            <a:ext cx="205740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n>
                  <a:gradFill>
                    <a:gsLst>
                      <a:gs pos="0">
                        <a:srgbClr val="5E9EFF"/>
                      </a:gs>
                      <a:gs pos="39999">
                        <a:srgbClr val="85C2FF"/>
                      </a:gs>
                      <a:gs pos="70000">
                        <a:srgbClr val="C4D6EB"/>
                      </a:gs>
                      <a:gs pos="100000">
                        <a:srgbClr val="FFEBFA"/>
                      </a:gs>
                    </a:gsLst>
                    <a:lin ang="5400000" scaled="0"/>
                  </a:gradFill>
                </a:ln>
                <a:solidFill>
                  <a:schemeClr val="accent5">
                    <a:lumMod val="50000"/>
                  </a:schemeClr>
                </a:solidFill>
                <a:latin typeface="AHDN" pitchFamily="2" charset="0"/>
              </a:rPr>
              <a:t>Manufacturing</a:t>
            </a:r>
          </a:p>
          <a:p>
            <a:pPr algn="ctr"/>
            <a:r>
              <a:rPr lang="en-US" sz="2400" dirty="0" smtClean="0">
                <a:ln>
                  <a:gradFill>
                    <a:gsLst>
                      <a:gs pos="0">
                        <a:srgbClr val="5E9EFF"/>
                      </a:gs>
                      <a:gs pos="39999">
                        <a:srgbClr val="85C2FF"/>
                      </a:gs>
                      <a:gs pos="70000">
                        <a:srgbClr val="C4D6EB"/>
                      </a:gs>
                      <a:gs pos="100000">
                        <a:srgbClr val="FFEBFA"/>
                      </a:gs>
                    </a:gsLst>
                    <a:lin ang="5400000" scaled="0"/>
                  </a:gradFill>
                </a:ln>
                <a:solidFill>
                  <a:schemeClr val="accent5">
                    <a:lumMod val="50000"/>
                  </a:schemeClr>
                </a:solidFill>
                <a:latin typeface="AHDN" pitchFamily="2" charset="0"/>
              </a:rPr>
              <a:t>plant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7772400" y="2140803"/>
            <a:ext cx="137160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n>
                  <a:gradFill>
                    <a:gsLst>
                      <a:gs pos="0">
                        <a:srgbClr val="5E9EFF"/>
                      </a:gs>
                      <a:gs pos="39999">
                        <a:srgbClr val="85C2FF"/>
                      </a:gs>
                      <a:gs pos="70000">
                        <a:srgbClr val="C4D6EB"/>
                      </a:gs>
                      <a:gs pos="100000">
                        <a:srgbClr val="FFEBFA"/>
                      </a:gs>
                    </a:gsLst>
                    <a:lin ang="5400000" scaled="0"/>
                  </a:gradFill>
                </a:ln>
                <a:solidFill>
                  <a:schemeClr val="accent5">
                    <a:lumMod val="50000"/>
                  </a:schemeClr>
                </a:solidFill>
                <a:latin typeface="AHDN" pitchFamily="2" charset="0"/>
              </a:rPr>
              <a:t>Retail Stores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6553200" y="6019800"/>
            <a:ext cx="25908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n>
                  <a:gradFill>
                    <a:gsLst>
                      <a:gs pos="0">
                        <a:srgbClr val="5E9EFF"/>
                      </a:gs>
                      <a:gs pos="39999">
                        <a:srgbClr val="85C2FF"/>
                      </a:gs>
                      <a:gs pos="70000">
                        <a:srgbClr val="C4D6EB"/>
                      </a:gs>
                      <a:gs pos="100000">
                        <a:srgbClr val="FFEBFA"/>
                      </a:gs>
                    </a:gsLst>
                    <a:lin ang="5400000" scaled="0"/>
                  </a:gradFill>
                </a:ln>
                <a:solidFill>
                  <a:schemeClr val="accent5">
                    <a:lumMod val="50000"/>
                  </a:schemeClr>
                </a:solidFill>
                <a:latin typeface="AHDN" pitchFamily="2" charset="0"/>
              </a:rPr>
              <a:t>To your homes!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000"/>
                            </p:stCondLst>
                            <p:childTnLst>
                              <p:par>
                                <p:cTn id="9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4000"/>
                            </p:stCondLst>
                            <p:childTnLst>
                              <p:par>
                                <p:cTn id="9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2" grpId="0"/>
      <p:bldP spid="33" grpId="0"/>
      <p:bldP spid="34" grpId="0"/>
      <p:bldP spid="35" grpId="0"/>
      <p:bldP spid="37" grpId="0"/>
      <p:bldP spid="38" grpId="0"/>
      <p:bldP spid="39" grpId="0"/>
      <p:bldP spid="40" grpId="0"/>
      <p:bldP spid="4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screen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eading.gif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-1" y="285750"/>
            <a:ext cx="9144001" cy="5588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04800" y="157091"/>
            <a:ext cx="868681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600" dirty="0" smtClean="0">
                <a:solidFill>
                  <a:schemeClr val="accent5">
                    <a:lumMod val="50000"/>
                  </a:schemeClr>
                </a:solidFill>
                <a:latin typeface="AHDN" pitchFamily="2" charset="0"/>
                <a:ea typeface="Tahoma" pitchFamily="34" charset="0"/>
                <a:cs typeface="Tahoma" pitchFamily="34" charset="0"/>
              </a:rPr>
              <a:t>What is a Landfill?</a:t>
            </a:r>
            <a:endParaRPr lang="en-US" sz="6600" dirty="0">
              <a:solidFill>
                <a:schemeClr val="accent5">
                  <a:lumMod val="50000"/>
                </a:schemeClr>
              </a:solidFill>
              <a:latin typeface="AHDN" pitchFamily="2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8" name="Picture 7" descr="landfill001.pn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533400" y="990600"/>
            <a:ext cx="8244568" cy="5538767"/>
          </a:xfrm>
          <a:prstGeom prst="rect">
            <a:avLst/>
          </a:prstGeom>
        </p:spPr>
      </p:pic>
      <p:pic>
        <p:nvPicPr>
          <p:cNvPr id="9" name="Picture 8" descr="landfill001.pn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533400" y="991180"/>
            <a:ext cx="8244568" cy="5537607"/>
          </a:xfrm>
          <a:prstGeom prst="rect">
            <a:avLst/>
          </a:prstGeom>
        </p:spPr>
      </p:pic>
      <p:pic>
        <p:nvPicPr>
          <p:cNvPr id="10" name="Picture 9" descr="landfill001.png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549231" y="991760"/>
            <a:ext cx="8242841" cy="5537607"/>
          </a:xfrm>
          <a:prstGeom prst="rect">
            <a:avLst/>
          </a:prstGeom>
        </p:spPr>
      </p:pic>
      <p:pic>
        <p:nvPicPr>
          <p:cNvPr id="12" name="Picture 11" descr="landfill001.png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548368" y="991761"/>
            <a:ext cx="8242841" cy="5537606"/>
          </a:xfrm>
          <a:prstGeom prst="rect">
            <a:avLst/>
          </a:prstGeom>
        </p:spPr>
      </p:pic>
      <p:pic>
        <p:nvPicPr>
          <p:cNvPr id="13" name="Picture 12" descr="landfill001.png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548369" y="991761"/>
            <a:ext cx="8242839" cy="5537606"/>
          </a:xfrm>
          <a:prstGeom prst="rect">
            <a:avLst/>
          </a:prstGeom>
        </p:spPr>
      </p:pic>
      <p:pic>
        <p:nvPicPr>
          <p:cNvPr id="15" name="Picture 14" descr="landfill001.png"/>
          <p:cNvPicPr>
            <a:picLocks noChangeAspect="1"/>
          </p:cNvPicPr>
          <p:nvPr/>
        </p:nvPicPr>
        <p:blipFill>
          <a:blip r:embed="rId9" cstate="screen"/>
          <a:stretch>
            <a:fillRect/>
          </a:stretch>
        </p:blipFill>
        <p:spPr>
          <a:xfrm>
            <a:off x="548368" y="991761"/>
            <a:ext cx="8242839" cy="5537605"/>
          </a:xfrm>
          <a:prstGeom prst="rect">
            <a:avLst/>
          </a:prstGeom>
        </p:spPr>
      </p:pic>
      <p:pic>
        <p:nvPicPr>
          <p:cNvPr id="16" name="Picture 15" descr="landfill001.png"/>
          <p:cNvPicPr>
            <a:picLocks noChangeAspect="1"/>
          </p:cNvPicPr>
          <p:nvPr/>
        </p:nvPicPr>
        <p:blipFill>
          <a:blip r:embed="rId10" cstate="screen"/>
          <a:stretch>
            <a:fillRect/>
          </a:stretch>
        </p:blipFill>
        <p:spPr>
          <a:xfrm>
            <a:off x="548368" y="991762"/>
            <a:ext cx="8242838" cy="5537605"/>
          </a:xfrm>
          <a:prstGeom prst="rect">
            <a:avLst/>
          </a:prstGeom>
        </p:spPr>
      </p:pic>
      <p:pic>
        <p:nvPicPr>
          <p:cNvPr id="17" name="Picture 16" descr="landfill001.png"/>
          <p:cNvPicPr>
            <a:picLocks noChangeAspect="1"/>
          </p:cNvPicPr>
          <p:nvPr/>
        </p:nvPicPr>
        <p:blipFill>
          <a:blip r:embed="rId11" cstate="screen"/>
          <a:stretch>
            <a:fillRect/>
          </a:stretch>
        </p:blipFill>
        <p:spPr>
          <a:xfrm>
            <a:off x="548368" y="991762"/>
            <a:ext cx="8242838" cy="5537604"/>
          </a:xfrm>
          <a:prstGeom prst="rect">
            <a:avLst/>
          </a:prstGeom>
        </p:spPr>
      </p:pic>
      <p:pic>
        <p:nvPicPr>
          <p:cNvPr id="18" name="Picture 17" descr="landfill001.png"/>
          <p:cNvPicPr>
            <a:picLocks noChangeAspect="1"/>
          </p:cNvPicPr>
          <p:nvPr/>
        </p:nvPicPr>
        <p:blipFill>
          <a:blip r:embed="rId12" cstate="screen"/>
          <a:stretch>
            <a:fillRect/>
          </a:stretch>
        </p:blipFill>
        <p:spPr>
          <a:xfrm>
            <a:off x="548369" y="991763"/>
            <a:ext cx="8242836" cy="5537604"/>
          </a:xfrm>
          <a:prstGeom prst="rect">
            <a:avLst/>
          </a:prstGeom>
        </p:spPr>
      </p:pic>
      <p:pic>
        <p:nvPicPr>
          <p:cNvPr id="19" name="Picture 18" descr="landfill001.png"/>
          <p:cNvPicPr>
            <a:picLocks noChangeAspect="1"/>
          </p:cNvPicPr>
          <p:nvPr/>
        </p:nvPicPr>
        <p:blipFill>
          <a:blip r:embed="rId13" cstate="screen"/>
          <a:stretch>
            <a:fillRect/>
          </a:stretch>
        </p:blipFill>
        <p:spPr>
          <a:xfrm>
            <a:off x="548368" y="991763"/>
            <a:ext cx="8242836" cy="5537603"/>
          </a:xfrm>
          <a:prstGeom prst="rect">
            <a:avLst/>
          </a:prstGeom>
        </p:spPr>
      </p:pic>
      <p:pic>
        <p:nvPicPr>
          <p:cNvPr id="20" name="Picture 19" descr="landfill001.png"/>
          <p:cNvPicPr>
            <a:picLocks noChangeAspect="1"/>
          </p:cNvPicPr>
          <p:nvPr/>
        </p:nvPicPr>
        <p:blipFill>
          <a:blip r:embed="rId14" cstate="screen"/>
          <a:stretch>
            <a:fillRect/>
          </a:stretch>
        </p:blipFill>
        <p:spPr>
          <a:xfrm>
            <a:off x="548368" y="991764"/>
            <a:ext cx="8242835" cy="5537603"/>
          </a:xfrm>
          <a:prstGeom prst="rect">
            <a:avLst/>
          </a:prstGeom>
        </p:spPr>
      </p:pic>
      <p:pic>
        <p:nvPicPr>
          <p:cNvPr id="21" name="Picture 20" descr="landfill001.png"/>
          <p:cNvPicPr>
            <a:picLocks noChangeAspect="1"/>
          </p:cNvPicPr>
          <p:nvPr/>
        </p:nvPicPr>
        <p:blipFill>
          <a:blip r:embed="rId15" cstate="screen"/>
          <a:stretch>
            <a:fillRect/>
          </a:stretch>
        </p:blipFill>
        <p:spPr>
          <a:xfrm>
            <a:off x="548368" y="991764"/>
            <a:ext cx="8242835" cy="5537602"/>
          </a:xfrm>
          <a:prstGeom prst="rect">
            <a:avLst/>
          </a:prstGeom>
        </p:spPr>
      </p:pic>
      <p:pic>
        <p:nvPicPr>
          <p:cNvPr id="22" name="Picture 21" descr="landfill001.png"/>
          <p:cNvPicPr>
            <a:picLocks noChangeAspect="1"/>
          </p:cNvPicPr>
          <p:nvPr/>
        </p:nvPicPr>
        <p:blipFill>
          <a:blip r:embed="rId15" cstate="screen"/>
          <a:stretch>
            <a:fillRect/>
          </a:stretch>
        </p:blipFill>
        <p:spPr>
          <a:xfrm>
            <a:off x="548368" y="991765"/>
            <a:ext cx="8242835" cy="5537602"/>
          </a:xfrm>
          <a:prstGeom prst="rect">
            <a:avLst/>
          </a:prstGeom>
        </p:spPr>
      </p:pic>
      <p:pic>
        <p:nvPicPr>
          <p:cNvPr id="24" name="Picture 23" descr="landfill001.png"/>
          <p:cNvPicPr>
            <a:picLocks noChangeAspect="1"/>
          </p:cNvPicPr>
          <p:nvPr/>
        </p:nvPicPr>
        <p:blipFill>
          <a:blip r:embed="rId16" cstate="screen"/>
          <a:stretch>
            <a:fillRect/>
          </a:stretch>
        </p:blipFill>
        <p:spPr>
          <a:xfrm>
            <a:off x="548369" y="991765"/>
            <a:ext cx="8242833" cy="5537602"/>
          </a:xfrm>
          <a:prstGeom prst="rect">
            <a:avLst/>
          </a:prstGeom>
        </p:spPr>
      </p:pic>
      <p:pic>
        <p:nvPicPr>
          <p:cNvPr id="25" name="Picture 24" descr="landfill001.png"/>
          <p:cNvPicPr>
            <a:picLocks noChangeAspect="1"/>
          </p:cNvPicPr>
          <p:nvPr/>
        </p:nvPicPr>
        <p:blipFill>
          <a:blip r:embed="rId17" cstate="screen"/>
          <a:stretch>
            <a:fillRect/>
          </a:stretch>
        </p:blipFill>
        <p:spPr>
          <a:xfrm>
            <a:off x="548368" y="991765"/>
            <a:ext cx="8242833" cy="5537601"/>
          </a:xfrm>
          <a:prstGeom prst="rect">
            <a:avLst/>
          </a:prstGeom>
        </p:spPr>
      </p:pic>
      <p:pic>
        <p:nvPicPr>
          <p:cNvPr id="26" name="Picture 25" descr="landfill001.png"/>
          <p:cNvPicPr>
            <a:picLocks noChangeAspect="1"/>
          </p:cNvPicPr>
          <p:nvPr/>
        </p:nvPicPr>
        <p:blipFill>
          <a:blip r:embed="rId18" cstate="screen"/>
          <a:stretch>
            <a:fillRect/>
          </a:stretch>
        </p:blipFill>
        <p:spPr>
          <a:xfrm>
            <a:off x="548368" y="991766"/>
            <a:ext cx="8242832" cy="5537601"/>
          </a:xfrm>
          <a:prstGeom prst="rect">
            <a:avLst/>
          </a:prstGeom>
        </p:spPr>
      </p:pic>
      <p:pic>
        <p:nvPicPr>
          <p:cNvPr id="27" name="Picture 26" descr="landfill001.png"/>
          <p:cNvPicPr>
            <a:picLocks noChangeAspect="1"/>
          </p:cNvPicPr>
          <p:nvPr/>
        </p:nvPicPr>
        <p:blipFill>
          <a:blip r:embed="rId19" cstate="screen"/>
          <a:stretch>
            <a:fillRect/>
          </a:stretch>
        </p:blipFill>
        <p:spPr>
          <a:xfrm>
            <a:off x="548368" y="991767"/>
            <a:ext cx="8242832" cy="5537600"/>
          </a:xfrm>
          <a:prstGeom prst="rect">
            <a:avLst/>
          </a:prstGeom>
        </p:spPr>
      </p:pic>
      <p:pic>
        <p:nvPicPr>
          <p:cNvPr id="29" name="Picture 28" descr="landfill001.png"/>
          <p:cNvPicPr>
            <a:picLocks noChangeAspect="1"/>
          </p:cNvPicPr>
          <p:nvPr/>
        </p:nvPicPr>
        <p:blipFill>
          <a:blip r:embed="rId20" cstate="screen"/>
          <a:stretch>
            <a:fillRect/>
          </a:stretch>
        </p:blipFill>
        <p:spPr>
          <a:xfrm>
            <a:off x="548369" y="991767"/>
            <a:ext cx="8242830" cy="5537600"/>
          </a:xfrm>
          <a:prstGeom prst="rect">
            <a:avLst/>
          </a:prstGeom>
        </p:spPr>
      </p:pic>
      <p:pic>
        <p:nvPicPr>
          <p:cNvPr id="30" name="Picture 29" descr="landfill001.png"/>
          <p:cNvPicPr>
            <a:picLocks noChangeAspect="1"/>
          </p:cNvPicPr>
          <p:nvPr/>
        </p:nvPicPr>
        <p:blipFill>
          <a:blip r:embed="rId21" cstate="screen"/>
          <a:stretch>
            <a:fillRect/>
          </a:stretch>
        </p:blipFill>
        <p:spPr>
          <a:xfrm>
            <a:off x="535138" y="991767"/>
            <a:ext cx="8242830" cy="5537599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20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4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60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80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600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85523" y="1319001"/>
            <a:ext cx="8172956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Gentium Basic" pitchFamily="2" charset="0"/>
              </a:rPr>
              <a:t>How long does it take for a plastic bag, bottle or cup in a landfill to </a:t>
            </a:r>
            <a:r>
              <a:rPr lang="en-US" sz="4000" b="1" dirty="0" smtClean="0">
                <a:solidFill>
                  <a:srgbClr val="74892F"/>
                </a:solidFill>
                <a:latin typeface="Gentium Basic" pitchFamily="2" charset="0"/>
              </a:rPr>
              <a:t>decompose?</a:t>
            </a:r>
            <a:endParaRPr lang="en-US" sz="3200" b="1" dirty="0" smtClean="0">
              <a:solidFill>
                <a:srgbClr val="74892F"/>
              </a:solidFill>
              <a:latin typeface="Gentium Basic" pitchFamily="2" charset="0"/>
              <a:ea typeface="Tahoma" pitchFamily="34" charset="0"/>
              <a:cs typeface="Tahoma" pitchFamily="34" charset="0"/>
            </a:endParaRPr>
          </a:p>
          <a:p>
            <a:pPr marL="2560320" indent="-514350">
              <a:buAutoNum type="alphaLcPeriod"/>
            </a:pPr>
            <a:r>
              <a:rPr lang="en-US" sz="4000" b="1" dirty="0" smtClean="0">
                <a:solidFill>
                  <a:srgbClr val="74892F"/>
                </a:solidFill>
                <a:latin typeface="Gentium Basic" pitchFamily="2" charset="0"/>
                <a:ea typeface="Tahoma" pitchFamily="34" charset="0"/>
                <a:cs typeface="Tahoma" pitchFamily="34" charset="0"/>
              </a:rPr>
              <a:t>1 year</a:t>
            </a:r>
          </a:p>
          <a:p>
            <a:pPr marL="2560320" indent="-514350">
              <a:buAutoNum type="alphaLcPeriod"/>
            </a:pPr>
            <a:r>
              <a:rPr lang="en-US" sz="4000" b="1" dirty="0" smtClean="0">
                <a:solidFill>
                  <a:srgbClr val="74892F"/>
                </a:solidFill>
                <a:latin typeface="Gentium Basic" pitchFamily="2" charset="0"/>
                <a:ea typeface="Tahoma" pitchFamily="34" charset="0"/>
                <a:cs typeface="Tahoma" pitchFamily="34" charset="0"/>
              </a:rPr>
              <a:t>5 years</a:t>
            </a:r>
          </a:p>
          <a:p>
            <a:pPr marL="2560320" indent="-514350">
              <a:buAutoNum type="alphaLcPeriod"/>
            </a:pPr>
            <a:r>
              <a:rPr lang="en-US" sz="4000" b="1" dirty="0" smtClean="0">
                <a:solidFill>
                  <a:srgbClr val="74892F"/>
                </a:solidFill>
                <a:latin typeface="Gentium Basic" pitchFamily="2" charset="0"/>
                <a:ea typeface="Tahoma" pitchFamily="34" charset="0"/>
                <a:cs typeface="Tahoma" pitchFamily="34" charset="0"/>
              </a:rPr>
              <a:t>20 years</a:t>
            </a:r>
          </a:p>
          <a:p>
            <a:pPr marL="2560320" indent="-514350">
              <a:spcAft>
                <a:spcPts val="1200"/>
              </a:spcAft>
              <a:buAutoNum type="alphaLcPeriod"/>
            </a:pPr>
            <a:r>
              <a:rPr lang="en-US" sz="4000" b="1" dirty="0" smtClean="0">
                <a:solidFill>
                  <a:srgbClr val="74892F"/>
                </a:solidFill>
                <a:latin typeface="Gentium Basic" pitchFamily="2" charset="0"/>
                <a:ea typeface="Tahoma" pitchFamily="34" charset="0"/>
                <a:cs typeface="Tahoma" pitchFamily="34" charset="0"/>
              </a:rPr>
              <a:t>Hundreds of years</a:t>
            </a:r>
            <a:endParaRPr lang="en-US" sz="3200" b="1" dirty="0" smtClean="0">
              <a:solidFill>
                <a:srgbClr val="E20000"/>
              </a:solidFill>
              <a:latin typeface="Gentium Basic" pitchFamily="2" charset="0"/>
              <a:ea typeface="Tahoma" pitchFamily="34" charset="0"/>
              <a:cs typeface="Tahoma" pitchFamily="34" charset="0"/>
            </a:endParaRPr>
          </a:p>
          <a:p>
            <a:pPr marL="514350" indent="-514350" algn="ctr"/>
            <a:r>
              <a:rPr lang="en-US" sz="7200" dirty="0" smtClean="0">
                <a:solidFill>
                  <a:schemeClr val="accent5">
                    <a:lumMod val="50000"/>
                  </a:schemeClr>
                </a:solidFill>
                <a:latin typeface="AHDN" pitchFamily="2" charset="0"/>
                <a:ea typeface="Tahoma" pitchFamily="34" charset="0"/>
                <a:cs typeface="Tahoma" pitchFamily="34" charset="0"/>
              </a:rPr>
              <a:t>d. Hundreds of years</a:t>
            </a:r>
            <a:endParaRPr lang="en-US" sz="7200" dirty="0" smtClean="0">
              <a:solidFill>
                <a:schemeClr val="accent5">
                  <a:lumMod val="50000"/>
                </a:schemeClr>
              </a:solidFill>
              <a:latin typeface="Adobe Gothic Std B" pitchFamily="34" charset="-128"/>
              <a:ea typeface="Adobe Gothic Std B" pitchFamily="34" charset="-128"/>
              <a:cs typeface="Tahoma" pitchFamily="34" charset="0"/>
            </a:endParaRPr>
          </a:p>
        </p:txBody>
      </p:sp>
      <p:pic>
        <p:nvPicPr>
          <p:cNvPr id="10" name="Picture 9" descr="heading.gif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-1" y="285750"/>
            <a:ext cx="9144001" cy="5588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37315" y="157091"/>
            <a:ext cx="868681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200" dirty="0" smtClean="0">
                <a:solidFill>
                  <a:schemeClr val="accent5">
                    <a:lumMod val="50000"/>
                  </a:schemeClr>
                </a:solidFill>
                <a:latin typeface="AHDN" pitchFamily="2" charset="0"/>
                <a:ea typeface="Tahoma" pitchFamily="34" charset="0"/>
                <a:cs typeface="Tahoma" pitchFamily="34" charset="0"/>
              </a:rPr>
              <a:t>Landfill Waste I.Q.</a:t>
            </a:r>
            <a:endParaRPr lang="en-US" sz="7200" dirty="0">
              <a:solidFill>
                <a:schemeClr val="accent5">
                  <a:lumMod val="50000"/>
                </a:schemeClr>
              </a:solidFill>
              <a:latin typeface="AHDN" pitchFamily="2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eading.gif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-1" y="285750"/>
            <a:ext cx="9144001" cy="5588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572000" y="157091"/>
            <a:ext cx="441961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6000" dirty="0" smtClean="0">
                <a:solidFill>
                  <a:srgbClr val="C40000"/>
                </a:solidFill>
                <a:latin typeface="AHDN" pitchFamily="2" charset="0"/>
                <a:ea typeface="Tahoma" pitchFamily="34" charset="0"/>
                <a:cs typeface="Tahoma" pitchFamily="34" charset="0"/>
              </a:rPr>
              <a:t>...and Energy</a:t>
            </a:r>
            <a:endParaRPr lang="en-US" sz="6000" dirty="0">
              <a:solidFill>
                <a:srgbClr val="C40000"/>
              </a:solidFill>
              <a:latin typeface="AHDN" pitchFamily="2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8586" y="203537"/>
            <a:ext cx="320041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dirty="0" smtClean="0">
                <a:solidFill>
                  <a:srgbClr val="1F5577"/>
                </a:solidFill>
                <a:latin typeface="AHDN" pitchFamily="2" charset="0"/>
                <a:ea typeface="Tahoma" pitchFamily="34" charset="0"/>
                <a:cs typeface="Tahoma" pitchFamily="34" charset="0"/>
              </a:rPr>
              <a:t>Water...</a:t>
            </a:r>
            <a:endParaRPr lang="en-US" sz="6000" dirty="0">
              <a:solidFill>
                <a:srgbClr val="1F5577"/>
              </a:solidFill>
              <a:latin typeface="AHDN" pitchFamily="2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1" name="Picture 10" descr="energywater.gif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 rot="21250882">
            <a:off x="2123665" y="881408"/>
            <a:ext cx="3601521" cy="449681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81000" y="1752600"/>
            <a:ext cx="32766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/>
            <a:r>
              <a:rPr lang="en-US" sz="2800" b="1" dirty="0" smtClean="0">
                <a:solidFill>
                  <a:srgbClr val="1F5577"/>
                </a:solidFill>
                <a:latin typeface="Gentium Basic" pitchFamily="2" charset="0"/>
                <a:ea typeface="Tahoma" pitchFamily="34" charset="0"/>
                <a:cs typeface="Tahoma" pitchFamily="34" charset="0"/>
              </a:rPr>
              <a:t>Only 3</a:t>
            </a:r>
            <a:r>
              <a:rPr lang="en-US" sz="2800" b="1" dirty="0">
                <a:solidFill>
                  <a:srgbClr val="1F5577"/>
                </a:solidFill>
                <a:latin typeface="Gentium Basic" pitchFamily="2" charset="0"/>
                <a:ea typeface="Tahoma" pitchFamily="34" charset="0"/>
                <a:cs typeface="Tahoma" pitchFamily="34" charset="0"/>
              </a:rPr>
              <a:t>% of the water on this planet is </a:t>
            </a:r>
            <a:r>
              <a:rPr lang="en-US" sz="2800" b="1" dirty="0" smtClean="0">
                <a:solidFill>
                  <a:srgbClr val="1F5577"/>
                </a:solidFill>
                <a:latin typeface="Gentium Basic" pitchFamily="2" charset="0"/>
                <a:ea typeface="Tahoma" pitchFamily="34" charset="0"/>
                <a:cs typeface="Tahoma" pitchFamily="34" charset="0"/>
              </a:rPr>
              <a:t>usable.</a:t>
            </a:r>
          </a:p>
          <a:p>
            <a:pPr marL="0" lvl="2"/>
            <a:endParaRPr lang="en-US" sz="2800" b="1" dirty="0" smtClean="0">
              <a:solidFill>
                <a:srgbClr val="1F5577"/>
              </a:solidFill>
              <a:latin typeface="Gentium Basic" pitchFamily="2" charset="0"/>
              <a:ea typeface="Tahoma" pitchFamily="34" charset="0"/>
              <a:cs typeface="Tahoma" pitchFamily="34" charset="0"/>
            </a:endParaRPr>
          </a:p>
          <a:p>
            <a:pPr marL="0" lvl="2"/>
            <a:r>
              <a:rPr lang="en-US" sz="2800" b="1" dirty="0" smtClean="0">
                <a:solidFill>
                  <a:srgbClr val="1F5577"/>
                </a:solidFill>
                <a:latin typeface="Gentium Basic" pitchFamily="2" charset="0"/>
                <a:ea typeface="Tahoma" pitchFamily="34" charset="0"/>
                <a:cs typeface="Tahoma" pitchFamily="34" charset="0"/>
              </a:rPr>
              <a:t>You can help preserve water for future generations by conserving the amount of water you use.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791200" y="1752600"/>
            <a:ext cx="29718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 algn="r"/>
            <a:r>
              <a:rPr lang="en-US" sz="2800" b="1" dirty="0" smtClean="0">
                <a:solidFill>
                  <a:srgbClr val="C00000"/>
                </a:solidFill>
                <a:latin typeface="Gentium Basic" pitchFamily="2" charset="0"/>
                <a:ea typeface="Tahoma" pitchFamily="34" charset="0"/>
                <a:cs typeface="Tahoma" pitchFamily="34" charset="0"/>
              </a:rPr>
              <a:t>We need energy for everything we do.</a:t>
            </a:r>
          </a:p>
          <a:p>
            <a:pPr marL="0" lvl="2" algn="r"/>
            <a:endParaRPr lang="en-US" sz="2800" b="1" dirty="0" smtClean="0">
              <a:solidFill>
                <a:srgbClr val="C00000"/>
              </a:solidFill>
              <a:latin typeface="Gentium Basic" pitchFamily="2" charset="0"/>
              <a:ea typeface="Tahoma" pitchFamily="34" charset="0"/>
              <a:cs typeface="Tahoma" pitchFamily="34" charset="0"/>
            </a:endParaRPr>
          </a:p>
          <a:p>
            <a:pPr marL="0" lvl="2" algn="r"/>
            <a:r>
              <a:rPr lang="en-US" sz="2800" b="1" dirty="0" smtClean="0">
                <a:solidFill>
                  <a:srgbClr val="C00000"/>
                </a:solidFill>
                <a:latin typeface="Gentium Basic" pitchFamily="2" charset="0"/>
                <a:ea typeface="Tahoma" pitchFamily="34" charset="0"/>
                <a:cs typeface="Tahoma" pitchFamily="34" charset="0"/>
              </a:rPr>
              <a:t>We can help our planet by using Renewable Energy to power our vehicles and our homes.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eading.gif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-1" y="285750"/>
            <a:ext cx="9144001" cy="5588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04800" y="157091"/>
            <a:ext cx="868681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600" dirty="0" smtClean="0">
                <a:solidFill>
                  <a:schemeClr val="accent5">
                    <a:lumMod val="50000"/>
                  </a:schemeClr>
                </a:solidFill>
                <a:latin typeface="AHDN" pitchFamily="2" charset="0"/>
                <a:ea typeface="Tahoma" pitchFamily="34" charset="0"/>
                <a:cs typeface="Tahoma" pitchFamily="34" charset="0"/>
              </a:rPr>
              <a:t>Landfill facts</a:t>
            </a:r>
            <a:endParaRPr lang="en-US" sz="6600" dirty="0">
              <a:solidFill>
                <a:schemeClr val="accent5">
                  <a:lumMod val="50000"/>
                </a:schemeClr>
              </a:solidFill>
              <a:latin typeface="AHDN" pitchFamily="2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85523" y="1319001"/>
            <a:ext cx="8172956" cy="54168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Gentium Basic" pitchFamily="2" charset="0"/>
              </a:rPr>
              <a:t>The U.S. has </a:t>
            </a:r>
            <a:r>
              <a:rPr lang="en-US" sz="4000" b="1" dirty="0" smtClean="0">
                <a:solidFill>
                  <a:srgbClr val="74892F"/>
                </a:solidFill>
                <a:latin typeface="Gentium Basic" pitchFamily="2" charset="0"/>
              </a:rPr>
              <a:t>3071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Gentium Basic" pitchFamily="2" charset="0"/>
              </a:rPr>
              <a:t> active landfills, and over 10,000 old municipal landfills according to the Environmental Protection Agency  </a:t>
            </a:r>
          </a:p>
          <a:p>
            <a:pPr algn="ctr">
              <a:spcBef>
                <a:spcPts val="1200"/>
              </a:spcBef>
            </a:pP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Gentium Basic" pitchFamily="2" charset="0"/>
              </a:rPr>
              <a:t>Contaminated air and water from landfills is hazardous – Municipal landfills can accept this </a:t>
            </a:r>
            <a:r>
              <a:rPr lang="en-US" sz="4000" b="1" dirty="0" smtClean="0">
                <a:solidFill>
                  <a:srgbClr val="74892F"/>
                </a:solidFill>
                <a:latin typeface="Gentium Basic" pitchFamily="2" charset="0"/>
              </a:rPr>
              <a:t>hazardous waste 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Gentium Basic" pitchFamily="2" charset="0"/>
              </a:rPr>
              <a:t>under federal law.  </a:t>
            </a:r>
          </a:p>
          <a:p>
            <a:pPr algn="ctr">
              <a:spcBef>
                <a:spcPts val="1200"/>
              </a:spcBef>
            </a:pP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Gentium Basic" pitchFamily="2" charset="0"/>
              </a:rPr>
              <a:t>ALL landfills will eventually </a:t>
            </a:r>
            <a:r>
              <a:rPr lang="en-US" sz="4000" b="1" dirty="0" smtClean="0">
                <a:solidFill>
                  <a:srgbClr val="74892F"/>
                </a:solidFill>
                <a:latin typeface="Gentium Basic" pitchFamily="2" charset="0"/>
              </a:rPr>
              <a:t>fail,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Gentium Basic" pitchFamily="2" charset="0"/>
              </a:rPr>
              <a:t> and leak this </a:t>
            </a:r>
            <a:r>
              <a:rPr lang="en-US" sz="3600" b="1" dirty="0" smtClean="0">
                <a:solidFill>
                  <a:schemeClr val="accent5">
                    <a:lumMod val="50000"/>
                  </a:schemeClr>
                </a:solidFill>
                <a:latin typeface="Gentium Basic" pitchFamily="2" charset="0"/>
              </a:rPr>
              <a:t>hazardous waste 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Gentium Basic" pitchFamily="2" charset="0"/>
              </a:rPr>
              <a:t>into the surrounding ground and surface water.</a:t>
            </a:r>
            <a:endParaRPr lang="en-US" sz="3200" b="1" dirty="0" smtClean="0">
              <a:solidFill>
                <a:srgbClr val="74892F"/>
              </a:solidFill>
              <a:latin typeface="Gentium Basic" pitchFamily="2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eading.gif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-1" y="285750"/>
            <a:ext cx="9144001" cy="5588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04800" y="157091"/>
            <a:ext cx="868681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600" dirty="0" smtClean="0">
                <a:solidFill>
                  <a:schemeClr val="accent5">
                    <a:lumMod val="50000"/>
                  </a:schemeClr>
                </a:solidFill>
                <a:latin typeface="AHDN" pitchFamily="2" charset="0"/>
                <a:ea typeface="Tahoma" pitchFamily="34" charset="0"/>
                <a:cs typeface="Tahoma" pitchFamily="34" charset="0"/>
              </a:rPr>
              <a:t>So, what is the problem?</a:t>
            </a:r>
            <a:endParaRPr lang="en-US" sz="6600" dirty="0">
              <a:solidFill>
                <a:schemeClr val="accent5">
                  <a:lumMod val="50000"/>
                </a:schemeClr>
              </a:solidFill>
              <a:latin typeface="AHDN" pitchFamily="2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7" name="Picture 2" descr="C:\Documents and Settings\skate\Local Settings\My Documents\My Received Files\My Pictures\DDF workshop WASTE\alaska-dump_46_600x450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066800" y="1238250"/>
            <a:ext cx="7086600" cy="5314950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eading.gif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-1" y="285750"/>
            <a:ext cx="9144001" cy="5588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04800" y="157091"/>
            <a:ext cx="868681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600" dirty="0" smtClean="0">
                <a:solidFill>
                  <a:schemeClr val="accent5">
                    <a:lumMod val="50000"/>
                  </a:schemeClr>
                </a:solidFill>
                <a:latin typeface="AHDN" pitchFamily="2" charset="0"/>
                <a:ea typeface="Tahoma" pitchFamily="34" charset="0"/>
                <a:cs typeface="Tahoma" pitchFamily="34" charset="0"/>
              </a:rPr>
              <a:t>So, what is the problem?</a:t>
            </a:r>
            <a:endParaRPr lang="en-US" sz="6600" dirty="0">
              <a:solidFill>
                <a:schemeClr val="accent5">
                  <a:lumMod val="50000"/>
                </a:schemeClr>
              </a:solidFill>
              <a:latin typeface="AHDN" pitchFamily="2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8" name="Picture 2" descr="C:\Documents and Settings\skate\Local Settings\My Documents\My Received Files\My Pictures\DDF workshop WASTE\006_shanghai_trash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066800" y="1219200"/>
            <a:ext cx="7086600" cy="413385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eading.gif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-1" y="285750"/>
            <a:ext cx="9144001" cy="5588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04800" y="157091"/>
            <a:ext cx="868681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600" dirty="0" smtClean="0">
                <a:solidFill>
                  <a:schemeClr val="accent5">
                    <a:lumMod val="50000"/>
                  </a:schemeClr>
                </a:solidFill>
                <a:latin typeface="AHDN" pitchFamily="2" charset="0"/>
                <a:ea typeface="Tahoma" pitchFamily="34" charset="0"/>
                <a:cs typeface="Tahoma" pitchFamily="34" charset="0"/>
              </a:rPr>
              <a:t>So, what is the problem?</a:t>
            </a:r>
            <a:endParaRPr lang="en-US" sz="6600" dirty="0">
              <a:solidFill>
                <a:schemeClr val="accent5">
                  <a:lumMod val="50000"/>
                </a:schemeClr>
              </a:solidFill>
              <a:latin typeface="AHDN" pitchFamily="2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6" name="Picture 5" descr="C:\Documents and Settings\skate\Local Settings\My Documents\My Received Files\My Pictures\DDF workshop WASTE\article-pollution_16647_600x450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066800" y="1238250"/>
            <a:ext cx="7086600" cy="531495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eading.gif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-1" y="285750"/>
            <a:ext cx="9144001" cy="5588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04800" y="157091"/>
            <a:ext cx="868681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600" dirty="0" smtClean="0">
                <a:solidFill>
                  <a:schemeClr val="accent5">
                    <a:lumMod val="50000"/>
                  </a:schemeClr>
                </a:solidFill>
                <a:latin typeface="AHDN" pitchFamily="2" charset="0"/>
                <a:ea typeface="Tahoma" pitchFamily="34" charset="0"/>
                <a:cs typeface="Tahoma" pitchFamily="34" charset="0"/>
              </a:rPr>
              <a:t>So, what is the problem?</a:t>
            </a:r>
            <a:endParaRPr lang="en-US" sz="6600" dirty="0">
              <a:solidFill>
                <a:schemeClr val="accent5">
                  <a:lumMod val="50000"/>
                </a:schemeClr>
              </a:solidFill>
              <a:latin typeface="AHDN" pitchFamily="2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7" name="Picture 2" descr="C:\Documents and Settings\skate\Local Settings\My Documents\My Received Files\My Pictures\DDF workshop WASTE\pollution11-congealed-tallow-houston_16641_600x450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066800" y="1219200"/>
            <a:ext cx="7112000" cy="53340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eading.gif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-1" y="285750"/>
            <a:ext cx="9144001" cy="5588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04800" y="157091"/>
            <a:ext cx="868681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600" dirty="0" smtClean="0">
                <a:solidFill>
                  <a:schemeClr val="accent5">
                    <a:lumMod val="50000"/>
                  </a:schemeClr>
                </a:solidFill>
                <a:latin typeface="AHDN" pitchFamily="2" charset="0"/>
                <a:ea typeface="Tahoma" pitchFamily="34" charset="0"/>
                <a:cs typeface="Tahoma" pitchFamily="34" charset="0"/>
              </a:rPr>
              <a:t>So, what is the problem?</a:t>
            </a:r>
            <a:endParaRPr lang="en-US" sz="6600" dirty="0">
              <a:solidFill>
                <a:schemeClr val="accent5">
                  <a:lumMod val="50000"/>
                </a:schemeClr>
              </a:solidFill>
              <a:latin typeface="AHDN" pitchFamily="2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6" name="Picture 2" descr="C:\Documents and Settings\skate\Local Settings\My Documents\My Received Files\My Pictures\DDF workshop WASTE\pollution10-garbage-bombay_16640_600x450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066800" y="1219200"/>
            <a:ext cx="7112000" cy="53340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eading.gif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-1" y="285750"/>
            <a:ext cx="9144001" cy="5588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04800" y="157091"/>
            <a:ext cx="868681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600" dirty="0" smtClean="0">
                <a:solidFill>
                  <a:schemeClr val="accent5">
                    <a:lumMod val="50000"/>
                  </a:schemeClr>
                </a:solidFill>
                <a:latin typeface="AHDN" pitchFamily="2" charset="0"/>
                <a:ea typeface="Tahoma" pitchFamily="34" charset="0"/>
                <a:cs typeface="Tahoma" pitchFamily="34" charset="0"/>
              </a:rPr>
              <a:t>So, what is the problem?</a:t>
            </a:r>
            <a:endParaRPr lang="en-US" sz="6600" dirty="0">
              <a:solidFill>
                <a:schemeClr val="accent5">
                  <a:lumMod val="50000"/>
                </a:schemeClr>
              </a:solidFill>
              <a:latin typeface="AHDN" pitchFamily="2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7" name="Picture 2" descr="C:\Documents and Settings\skate\Local Settings\My Documents\My Received Files\My Pictures\DDF workshop WASTE\beach-garbage_80_600x450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066800" y="1162050"/>
            <a:ext cx="7086600" cy="531495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eading.gif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-1" y="285750"/>
            <a:ext cx="9144001" cy="5588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2400" y="152400"/>
            <a:ext cx="883921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dirty="0" smtClean="0">
                <a:solidFill>
                  <a:schemeClr val="accent5">
                    <a:lumMod val="50000"/>
                  </a:schemeClr>
                </a:solidFill>
                <a:latin typeface="AHDN" pitchFamily="2" charset="0"/>
                <a:ea typeface="Tahoma" pitchFamily="34" charset="0"/>
                <a:cs typeface="Tahoma" pitchFamily="34" charset="0"/>
              </a:rPr>
              <a:t>The Problem... Too much waste!</a:t>
            </a:r>
            <a:endParaRPr lang="en-US" sz="5400" dirty="0">
              <a:solidFill>
                <a:schemeClr val="accent5">
                  <a:lumMod val="50000"/>
                </a:schemeClr>
              </a:solidFill>
              <a:latin typeface="AHDN" pitchFamily="2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09600" y="1371600"/>
            <a:ext cx="571500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0" indent="-182880">
              <a:spcBef>
                <a:spcPts val="1200"/>
              </a:spcBef>
              <a:buFont typeface="Arial" pitchFamily="34" charset="0"/>
              <a:buChar char="•"/>
            </a:pP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  <a:latin typeface="Gentium Basic" pitchFamily="2" charset="0"/>
              </a:rPr>
              <a:t>We are running out of space for </a:t>
            </a:r>
            <a:r>
              <a:rPr lang="en-US" sz="3200" b="1" dirty="0" smtClean="0">
                <a:solidFill>
                  <a:srgbClr val="74892F"/>
                </a:solidFill>
                <a:latin typeface="Gentium Basic" pitchFamily="2" charset="0"/>
              </a:rPr>
              <a:t>landfills.</a:t>
            </a:r>
            <a:endParaRPr lang="en-US" sz="2400" b="1" dirty="0" smtClean="0">
              <a:solidFill>
                <a:srgbClr val="74892F"/>
              </a:solidFill>
              <a:latin typeface="Gentium Basic" pitchFamily="2" charset="0"/>
            </a:endParaRPr>
          </a:p>
          <a:p>
            <a:pPr marL="182880" indent="-182880">
              <a:spcBef>
                <a:spcPts val="1200"/>
              </a:spcBef>
              <a:buFont typeface="Arial" pitchFamily="34" charset="0"/>
              <a:buChar char="•"/>
            </a:pP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  <a:latin typeface="Gentium Basic" pitchFamily="2" charset="0"/>
              </a:rPr>
              <a:t>Very little of our </a:t>
            </a:r>
            <a:r>
              <a:rPr lang="en-US" sz="3200" b="1" dirty="0" smtClean="0">
                <a:solidFill>
                  <a:srgbClr val="74892F"/>
                </a:solidFill>
                <a:latin typeface="Gentium Basic" pitchFamily="2" charset="0"/>
              </a:rPr>
              <a:t>solid waste </a:t>
            </a: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  <a:latin typeface="Gentium Basic" pitchFamily="2" charset="0"/>
              </a:rPr>
              <a:t>is being converted into </a:t>
            </a:r>
            <a:r>
              <a:rPr lang="en-US" sz="3200" b="1" dirty="0" smtClean="0">
                <a:solidFill>
                  <a:srgbClr val="74892F"/>
                </a:solidFill>
                <a:latin typeface="Gentium Basic" pitchFamily="2" charset="0"/>
              </a:rPr>
              <a:t>usable energy.</a:t>
            </a:r>
            <a:endParaRPr lang="en-US" sz="2400" b="1" dirty="0" smtClean="0">
              <a:solidFill>
                <a:srgbClr val="74892F"/>
              </a:solidFill>
              <a:latin typeface="Gentium Basic" pitchFamily="2" charset="0"/>
            </a:endParaRPr>
          </a:p>
          <a:p>
            <a:pPr marL="182880" indent="-182880">
              <a:spcBef>
                <a:spcPts val="1200"/>
              </a:spcBef>
              <a:buFont typeface="Arial" pitchFamily="34" charset="0"/>
              <a:buChar char="•"/>
            </a:pP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  <a:latin typeface="Gentium Basic" pitchFamily="2" charset="0"/>
              </a:rPr>
              <a:t>Not enough people </a:t>
            </a:r>
            <a:r>
              <a:rPr lang="en-US" sz="3200" b="1" dirty="0" smtClean="0">
                <a:solidFill>
                  <a:srgbClr val="74892F"/>
                </a:solidFill>
                <a:latin typeface="Gentium Basic" pitchFamily="2" charset="0"/>
              </a:rPr>
              <a:t>recycle.</a:t>
            </a:r>
            <a:endParaRPr lang="en-US" sz="2400" b="1" dirty="0" smtClean="0">
              <a:solidFill>
                <a:srgbClr val="74892F"/>
              </a:solidFill>
              <a:latin typeface="Gentium Basic" pitchFamily="2" charset="0"/>
            </a:endParaRPr>
          </a:p>
          <a:p>
            <a:pPr marL="182880" indent="-182880">
              <a:spcBef>
                <a:spcPts val="1200"/>
              </a:spcBef>
              <a:buFont typeface="Arial" pitchFamily="34" charset="0"/>
              <a:buChar char="•"/>
            </a:pP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  <a:latin typeface="Gentium Basic" pitchFamily="2" charset="0"/>
              </a:rPr>
              <a:t>Recycling also </a:t>
            </a:r>
            <a:r>
              <a:rPr lang="en-US" sz="3200" b="1" dirty="0" smtClean="0">
                <a:solidFill>
                  <a:srgbClr val="74892F"/>
                </a:solidFill>
                <a:latin typeface="Gentium Basic" pitchFamily="2" charset="0"/>
              </a:rPr>
              <a:t>consumes energy.</a:t>
            </a:r>
            <a:endParaRPr lang="en-US" sz="2400" b="1" dirty="0" smtClean="0">
              <a:solidFill>
                <a:srgbClr val="74892F"/>
              </a:solidFill>
              <a:latin typeface="Gentium Basic" pitchFamily="2" charset="0"/>
            </a:endParaRPr>
          </a:p>
          <a:p>
            <a:pPr marL="182880" indent="-182880">
              <a:spcBef>
                <a:spcPts val="1200"/>
              </a:spcBef>
              <a:buFont typeface="Arial" pitchFamily="34" charset="0"/>
              <a:buChar char="•"/>
            </a:pP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  <a:latin typeface="Gentium Basic" pitchFamily="2" charset="0"/>
              </a:rPr>
              <a:t>People don’t deal with waste appropriately!</a:t>
            </a:r>
            <a:endParaRPr lang="en-US" sz="2400" b="1" dirty="0" smtClean="0">
              <a:solidFill>
                <a:srgbClr val="74892F"/>
              </a:solidFill>
              <a:latin typeface="Gentium Basic" pitchFamily="2" charset="0"/>
            </a:endParaRPr>
          </a:p>
        </p:txBody>
      </p:sp>
      <p:pic>
        <p:nvPicPr>
          <p:cNvPr id="8" name="Picture 7" descr="wasteguy1.pn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5257800" y="2033783"/>
            <a:ext cx="3567887" cy="2462017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eading.gif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-1" y="285750"/>
            <a:ext cx="9144001" cy="5588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2400" y="152400"/>
            <a:ext cx="883921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dirty="0" smtClean="0">
                <a:solidFill>
                  <a:schemeClr val="accent5">
                    <a:lumMod val="50000"/>
                  </a:schemeClr>
                </a:solidFill>
                <a:latin typeface="AHDN" pitchFamily="2" charset="0"/>
                <a:ea typeface="Tahoma" pitchFamily="34" charset="0"/>
                <a:cs typeface="Tahoma" pitchFamily="34" charset="0"/>
              </a:rPr>
              <a:t>Why we need to deal with our waste</a:t>
            </a:r>
            <a:endParaRPr lang="en-US" sz="4800" dirty="0">
              <a:solidFill>
                <a:schemeClr val="accent5">
                  <a:lumMod val="50000"/>
                </a:schemeClr>
              </a:solidFill>
              <a:latin typeface="AHDN" pitchFamily="2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810000" y="1219200"/>
            <a:ext cx="4876800" cy="52322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0" indent="-182880">
              <a:spcBef>
                <a:spcPts val="1200"/>
              </a:spcBef>
              <a:buFont typeface="Arial" pitchFamily="34" charset="0"/>
              <a:buChar char="•"/>
            </a:pP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Gentium Basic" pitchFamily="2" charset="0"/>
              </a:rPr>
              <a:t>Our planet has limited </a:t>
            </a:r>
            <a:r>
              <a:rPr lang="en-US" sz="4000" b="1" dirty="0" smtClean="0">
                <a:solidFill>
                  <a:srgbClr val="74892F"/>
                </a:solidFill>
                <a:latin typeface="Gentium Basic" pitchFamily="2" charset="0"/>
              </a:rPr>
              <a:t>resources.</a:t>
            </a:r>
            <a:endParaRPr lang="en-US" sz="3200" b="1" dirty="0" smtClean="0">
              <a:solidFill>
                <a:srgbClr val="74892F"/>
              </a:solidFill>
              <a:latin typeface="Gentium Basic" pitchFamily="2" charset="0"/>
            </a:endParaRPr>
          </a:p>
          <a:p>
            <a:pPr marL="182880" indent="-182880">
              <a:spcBef>
                <a:spcPts val="1200"/>
              </a:spcBef>
              <a:buFont typeface="Arial" pitchFamily="34" charset="0"/>
              <a:buChar char="•"/>
            </a:pP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Gentium Basic" pitchFamily="2" charset="0"/>
              </a:rPr>
              <a:t>Less waste means we use </a:t>
            </a:r>
            <a:r>
              <a:rPr lang="en-US" sz="4000" b="1" dirty="0" smtClean="0">
                <a:solidFill>
                  <a:srgbClr val="74892F"/>
                </a:solidFill>
                <a:latin typeface="Gentium Basic" pitchFamily="2" charset="0"/>
              </a:rPr>
              <a:t>less energy.</a:t>
            </a:r>
            <a:endParaRPr lang="en-US" sz="3200" b="1" dirty="0" smtClean="0">
              <a:solidFill>
                <a:srgbClr val="74892F"/>
              </a:solidFill>
              <a:latin typeface="Gentium Basic" pitchFamily="2" charset="0"/>
            </a:endParaRPr>
          </a:p>
          <a:p>
            <a:pPr marL="182880" indent="-182880">
              <a:spcBef>
                <a:spcPts val="1200"/>
              </a:spcBef>
              <a:buFont typeface="Arial" pitchFamily="34" charset="0"/>
              <a:buChar char="•"/>
            </a:pP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Gentium Basic" pitchFamily="2" charset="0"/>
              </a:rPr>
              <a:t>Reduces </a:t>
            </a:r>
            <a:r>
              <a:rPr lang="en-US" sz="4000" b="1" dirty="0" smtClean="0">
                <a:solidFill>
                  <a:srgbClr val="74892F"/>
                </a:solidFill>
                <a:latin typeface="Gentium Basic" pitchFamily="2" charset="0"/>
              </a:rPr>
              <a:t>water, soil 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Gentium Basic" pitchFamily="2" charset="0"/>
              </a:rPr>
              <a:t>and</a:t>
            </a:r>
            <a:r>
              <a:rPr lang="en-US" sz="4000" b="1" dirty="0" smtClean="0">
                <a:solidFill>
                  <a:srgbClr val="74892F"/>
                </a:solidFill>
                <a:latin typeface="Gentium Basic" pitchFamily="2" charset="0"/>
              </a:rPr>
              <a:t> air pollution.</a:t>
            </a:r>
            <a:endParaRPr lang="en-US" sz="3200" b="1" dirty="0" smtClean="0">
              <a:solidFill>
                <a:srgbClr val="74892F"/>
              </a:solidFill>
              <a:latin typeface="Gentium Basic" pitchFamily="2" charset="0"/>
            </a:endParaRPr>
          </a:p>
          <a:p>
            <a:pPr marL="182880" indent="-182880">
              <a:spcBef>
                <a:spcPts val="1200"/>
              </a:spcBef>
              <a:buFont typeface="Arial" pitchFamily="34" charset="0"/>
              <a:buChar char="•"/>
            </a:pP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Gentium Basic" pitchFamily="2" charset="0"/>
              </a:rPr>
              <a:t>There is no space left for our </a:t>
            </a:r>
            <a:r>
              <a:rPr lang="en-US" sz="4000" b="1" dirty="0" smtClean="0">
                <a:solidFill>
                  <a:srgbClr val="74892F"/>
                </a:solidFill>
                <a:latin typeface="Gentium Basic" pitchFamily="2" charset="0"/>
              </a:rPr>
              <a:t>waste.</a:t>
            </a:r>
            <a:endParaRPr lang="en-US" sz="3200" b="1" dirty="0" smtClean="0">
              <a:solidFill>
                <a:srgbClr val="74892F"/>
              </a:solidFill>
              <a:latin typeface="Gentium Basic" pitchFamily="2" charset="0"/>
            </a:endParaRPr>
          </a:p>
        </p:txBody>
      </p:sp>
      <p:pic>
        <p:nvPicPr>
          <p:cNvPr id="7" name="Picture 6" descr="wasteguy3.pn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flipH="1">
            <a:off x="381000" y="1600200"/>
            <a:ext cx="3091513" cy="4343400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eading.gif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-1" y="285750"/>
            <a:ext cx="9144001" cy="5588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2400" y="152400"/>
            <a:ext cx="883921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dirty="0" smtClean="0">
                <a:solidFill>
                  <a:schemeClr val="accent5">
                    <a:lumMod val="50000"/>
                  </a:schemeClr>
                </a:solidFill>
                <a:latin typeface="AHDN" pitchFamily="2" charset="0"/>
                <a:ea typeface="Tahoma" pitchFamily="34" charset="0"/>
                <a:cs typeface="Tahoma" pitchFamily="34" charset="0"/>
              </a:rPr>
              <a:t>How you can make a difference</a:t>
            </a:r>
            <a:endParaRPr lang="en-US" sz="5400" dirty="0">
              <a:solidFill>
                <a:schemeClr val="accent5">
                  <a:lumMod val="50000"/>
                </a:schemeClr>
              </a:solidFill>
              <a:latin typeface="AHDN" pitchFamily="2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09600" y="1143000"/>
            <a:ext cx="7010400" cy="520142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182880" indent="-182880">
              <a:spcBef>
                <a:spcPts val="1200"/>
              </a:spcBef>
              <a:buFont typeface="Arial" pitchFamily="34" charset="0"/>
              <a:buChar char="•"/>
            </a:pP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  <a:latin typeface="Gentium Basic" pitchFamily="2" charset="0"/>
              </a:rPr>
              <a:t>We need to better </a:t>
            </a:r>
            <a:r>
              <a:rPr lang="en-US" sz="3200" b="1" dirty="0" smtClean="0">
                <a:solidFill>
                  <a:srgbClr val="74892F"/>
                </a:solidFill>
                <a:latin typeface="Gentium Basic" pitchFamily="2" charset="0"/>
              </a:rPr>
              <a:t>manage our waste.</a:t>
            </a:r>
            <a:endParaRPr lang="en-US" sz="2400" b="1" dirty="0" smtClean="0">
              <a:solidFill>
                <a:srgbClr val="74892F"/>
              </a:solidFill>
              <a:latin typeface="Gentium Basic" pitchFamily="2" charset="0"/>
            </a:endParaRPr>
          </a:p>
          <a:p>
            <a:pPr marL="182880" indent="-182880">
              <a:spcBef>
                <a:spcPts val="1200"/>
              </a:spcBef>
              <a:buFont typeface="Arial" pitchFamily="34" charset="0"/>
              <a:buChar char="•"/>
            </a:pPr>
            <a:r>
              <a:rPr lang="en-US" sz="3200" b="1" dirty="0" smtClean="0">
                <a:solidFill>
                  <a:srgbClr val="74892F"/>
                </a:solidFill>
                <a:latin typeface="Gentium Basic" pitchFamily="2" charset="0"/>
              </a:rPr>
              <a:t>Reduce</a:t>
            </a: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  <a:latin typeface="Gentium Basic" pitchFamily="2" charset="0"/>
              </a:rPr>
              <a:t> how much stuff we use. </a:t>
            </a:r>
            <a:endParaRPr lang="en-US" sz="2400" b="1" dirty="0" smtClean="0">
              <a:solidFill>
                <a:srgbClr val="74892F"/>
              </a:solidFill>
              <a:latin typeface="Gentium Basic" pitchFamily="2" charset="0"/>
            </a:endParaRPr>
          </a:p>
          <a:p>
            <a:pPr marL="182880" indent="-182880">
              <a:spcBef>
                <a:spcPts val="1200"/>
              </a:spcBef>
              <a:buFont typeface="Arial" pitchFamily="34" charset="0"/>
              <a:buChar char="•"/>
            </a:pPr>
            <a:r>
              <a:rPr lang="en-US" sz="3200" b="1" dirty="0" smtClean="0">
                <a:solidFill>
                  <a:srgbClr val="74892F"/>
                </a:solidFill>
                <a:latin typeface="Gentium Basic" pitchFamily="2" charset="0"/>
              </a:rPr>
              <a:t>Reuse</a:t>
            </a: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  <a:latin typeface="Gentium Basic" pitchFamily="2" charset="0"/>
              </a:rPr>
              <a:t> materials</a:t>
            </a:r>
            <a:endParaRPr lang="en-US" sz="2400" b="1" dirty="0" smtClean="0">
              <a:solidFill>
                <a:srgbClr val="74892F"/>
              </a:solidFill>
              <a:latin typeface="Gentium Basic" pitchFamily="2" charset="0"/>
            </a:endParaRPr>
          </a:p>
          <a:p>
            <a:pPr marL="182880" indent="-182880">
              <a:spcBef>
                <a:spcPts val="1200"/>
              </a:spcBef>
              <a:buFont typeface="Arial" pitchFamily="34" charset="0"/>
              <a:buChar char="•"/>
            </a:pPr>
            <a:r>
              <a:rPr lang="en-US" sz="3200" b="1" dirty="0" smtClean="0">
                <a:solidFill>
                  <a:srgbClr val="74892F"/>
                </a:solidFill>
                <a:latin typeface="Gentium Basic" pitchFamily="2" charset="0"/>
              </a:rPr>
              <a:t>Recycle</a:t>
            </a: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  <a:latin typeface="Gentium Basic" pitchFamily="2" charset="0"/>
              </a:rPr>
              <a:t> materials</a:t>
            </a:r>
            <a:endParaRPr lang="en-US" sz="2400" b="1" dirty="0" smtClean="0">
              <a:solidFill>
                <a:srgbClr val="74892F"/>
              </a:solidFill>
              <a:latin typeface="Gentium Basic" pitchFamily="2" charset="0"/>
            </a:endParaRPr>
          </a:p>
          <a:p>
            <a:pPr marL="182880" indent="-182880">
              <a:spcBef>
                <a:spcPts val="1200"/>
              </a:spcBef>
              <a:buFont typeface="Arial" pitchFamily="34" charset="0"/>
              <a:buChar char="•"/>
            </a:pPr>
            <a:r>
              <a:rPr lang="en-US" sz="3200" b="1" dirty="0" smtClean="0">
                <a:solidFill>
                  <a:srgbClr val="74892F"/>
                </a:solidFill>
                <a:latin typeface="Gentium Basic" pitchFamily="2" charset="0"/>
              </a:rPr>
              <a:t>Share</a:t>
            </a: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  <a:latin typeface="Gentium Basic" pitchFamily="2" charset="0"/>
              </a:rPr>
              <a:t> materials</a:t>
            </a:r>
            <a:endParaRPr lang="en-US" sz="2400" b="1" dirty="0" smtClean="0">
              <a:solidFill>
                <a:srgbClr val="74892F"/>
              </a:solidFill>
              <a:latin typeface="Gentium Basic" pitchFamily="2" charset="0"/>
            </a:endParaRPr>
          </a:p>
          <a:p>
            <a:pPr marL="182880" indent="-182880">
              <a:spcBef>
                <a:spcPts val="1200"/>
              </a:spcBef>
              <a:buFont typeface="Arial" pitchFamily="34" charset="0"/>
              <a:buChar char="•"/>
            </a:pPr>
            <a:r>
              <a:rPr lang="en-US" sz="3200" b="1" dirty="0" smtClean="0">
                <a:solidFill>
                  <a:srgbClr val="74892F"/>
                </a:solidFill>
                <a:latin typeface="Gentium Basic" pitchFamily="2" charset="0"/>
              </a:rPr>
              <a:t>Composting</a:t>
            </a:r>
          </a:p>
          <a:p>
            <a:pPr marL="182880" indent="-182880">
              <a:spcBef>
                <a:spcPts val="1200"/>
              </a:spcBef>
              <a:buFont typeface="Arial" pitchFamily="34" charset="0"/>
              <a:buChar char="•"/>
            </a:pPr>
            <a:r>
              <a:rPr lang="en-US" sz="3200" b="1" dirty="0" smtClean="0">
                <a:solidFill>
                  <a:srgbClr val="74892F"/>
                </a:solidFill>
                <a:latin typeface="Gentium Basic" pitchFamily="2" charset="0"/>
              </a:rPr>
              <a:t>Knowing</a:t>
            </a: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  <a:latin typeface="Gentium Basic" pitchFamily="2" charset="0"/>
              </a:rPr>
              <a:t> what</a:t>
            </a:r>
            <a:br>
              <a:rPr lang="en-US" sz="2400" b="1" dirty="0" smtClean="0">
                <a:solidFill>
                  <a:schemeClr val="accent5">
                    <a:lumMod val="50000"/>
                  </a:schemeClr>
                </a:solidFill>
                <a:latin typeface="Gentium Basic" pitchFamily="2" charset="0"/>
              </a:rPr>
            </a:b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  <a:latin typeface="Gentium Basic" pitchFamily="2" charset="0"/>
              </a:rPr>
              <a:t>you should and shouldn’t</a:t>
            </a:r>
            <a:br>
              <a:rPr lang="en-US" sz="2400" b="1" dirty="0" smtClean="0">
                <a:solidFill>
                  <a:schemeClr val="accent5">
                    <a:lumMod val="50000"/>
                  </a:schemeClr>
                </a:solidFill>
                <a:latin typeface="Gentium Basic" pitchFamily="2" charset="0"/>
              </a:rPr>
            </a:b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  <a:latin typeface="Gentium Basic" pitchFamily="2" charset="0"/>
              </a:rPr>
              <a:t>put in trash cans</a:t>
            </a:r>
          </a:p>
        </p:txBody>
      </p:sp>
      <p:pic>
        <p:nvPicPr>
          <p:cNvPr id="8" name="Picture 7" descr="wasteguy1.pn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flipH="1">
            <a:off x="3733800" y="1295400"/>
            <a:ext cx="5282625" cy="4876800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9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1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337458" y="2471453"/>
            <a:ext cx="6139542" cy="3319747"/>
          </a:xfrm>
          <a:prstGeom prst="rect">
            <a:avLst/>
          </a:prstGeom>
          <a:noFill/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HDN" pitchFamily="2" charset="0"/>
                <a:ea typeface="Tahoma" pitchFamily="34" charset="0"/>
                <a:cs typeface="Tahoma" pitchFamily="34" charset="0"/>
              </a:rPr>
              <a:t>Waste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noProof="0" dirty="0" smtClean="0">
                <a:solidFill>
                  <a:schemeClr val="accent5">
                    <a:lumMod val="50000"/>
                  </a:schemeClr>
                </a:solidFill>
                <a:latin typeface="AHDN" pitchFamily="2" charset="0"/>
                <a:ea typeface="Tahoma" pitchFamily="34" charset="0"/>
                <a:cs typeface="Tahoma" pitchFamily="34" charset="0"/>
              </a:rPr>
              <a:t>and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noProof="0" dirty="0" smtClean="0">
                <a:solidFill>
                  <a:schemeClr val="accent5">
                    <a:lumMod val="50000"/>
                  </a:schemeClr>
                </a:solidFill>
                <a:latin typeface="AHDN" pitchFamily="2" charset="0"/>
                <a:ea typeface="Tahoma" pitchFamily="34" charset="0"/>
                <a:cs typeface="Tahoma" pitchFamily="34" charset="0"/>
              </a:rPr>
              <a:t>Waste Management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5577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5577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5577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5577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5577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5577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</a:b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F5577"/>
              </a:solidFill>
              <a:effectLst/>
              <a:uLnTx/>
              <a:uFillTx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3" name="Picture 2" descr="wasteguy1.pn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4267200" y="1371600"/>
            <a:ext cx="4495800" cy="3102322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wasteguy1.pn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 flipH="1">
            <a:off x="4572000" y="3048000"/>
            <a:ext cx="4496833" cy="2819400"/>
          </a:xfrm>
          <a:prstGeom prst="rect">
            <a:avLst/>
          </a:prstGeom>
        </p:spPr>
      </p:pic>
      <p:pic>
        <p:nvPicPr>
          <p:cNvPr id="4" name="Picture 3" descr="heading.gif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-1" y="285750"/>
            <a:ext cx="9144001" cy="5588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80986" y="152400"/>
            <a:ext cx="883921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600" dirty="0" smtClean="0">
                <a:solidFill>
                  <a:schemeClr val="accent5">
                    <a:lumMod val="50000"/>
                  </a:schemeClr>
                </a:solidFill>
                <a:latin typeface="AHDN" pitchFamily="2" charset="0"/>
                <a:ea typeface="Tahoma" pitchFamily="34" charset="0"/>
                <a:cs typeface="Tahoma" pitchFamily="34" charset="0"/>
              </a:rPr>
              <a:t>Reduce your waste</a:t>
            </a:r>
            <a:endParaRPr lang="en-US" sz="6600" dirty="0">
              <a:solidFill>
                <a:schemeClr val="accent5">
                  <a:lumMod val="50000"/>
                </a:schemeClr>
              </a:solidFill>
              <a:latin typeface="AHDN" pitchFamily="2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09600" y="1092398"/>
            <a:ext cx="7010400" cy="523220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182880" indent="-182880">
              <a:spcBef>
                <a:spcPts val="1200"/>
              </a:spcBef>
              <a:buFont typeface="Arial" pitchFamily="34" charset="0"/>
              <a:buChar char="•"/>
            </a:pP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  <a:latin typeface="Gentium Basic" pitchFamily="2" charset="0"/>
              </a:rPr>
              <a:t>What ways can you think of to </a:t>
            </a:r>
            <a:r>
              <a:rPr lang="en-US" sz="3200" b="1" dirty="0" smtClean="0">
                <a:solidFill>
                  <a:srgbClr val="74892F"/>
                </a:solidFill>
                <a:latin typeface="Gentium Basic" pitchFamily="2" charset="0"/>
              </a:rPr>
              <a:t>use less?</a:t>
            </a:r>
            <a:endParaRPr lang="en-US" sz="2400" b="1" dirty="0" smtClean="0">
              <a:solidFill>
                <a:srgbClr val="74892F"/>
              </a:solidFill>
              <a:latin typeface="Gentium Basic" pitchFamily="2" charset="0"/>
            </a:endParaRPr>
          </a:p>
          <a:p>
            <a:pPr marL="182880" indent="-182880">
              <a:spcBef>
                <a:spcPts val="1200"/>
              </a:spcBef>
              <a:buFont typeface="Arial" pitchFamily="34" charset="0"/>
              <a:buChar char="•"/>
            </a:pPr>
            <a:r>
              <a:rPr lang="en-US" sz="3200" b="1" dirty="0" smtClean="0">
                <a:solidFill>
                  <a:srgbClr val="74892F"/>
                </a:solidFill>
                <a:latin typeface="Gentium Basic" pitchFamily="2" charset="0"/>
              </a:rPr>
              <a:t>Discipline</a:t>
            </a: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  <a:latin typeface="Gentium Basic" pitchFamily="2" charset="0"/>
              </a:rPr>
              <a:t> ourselves to be less wasteful.</a:t>
            </a:r>
          </a:p>
          <a:p>
            <a:pPr marL="640080" lvl="1" indent="-182880">
              <a:spcBef>
                <a:spcPts val="1200"/>
              </a:spcBef>
              <a:buFont typeface="Arial" pitchFamily="34" charset="0"/>
              <a:buChar char="•"/>
            </a:pP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  <a:latin typeface="Gentium Basic" pitchFamily="2" charset="0"/>
              </a:rPr>
              <a:t>Use less water</a:t>
            </a:r>
          </a:p>
          <a:p>
            <a:pPr marL="640080" lvl="1" indent="-182880">
              <a:spcBef>
                <a:spcPts val="1200"/>
              </a:spcBef>
              <a:buFont typeface="Arial" pitchFamily="34" charset="0"/>
              <a:buChar char="•"/>
            </a:pP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  <a:latin typeface="Gentium Basic" pitchFamily="2" charset="0"/>
              </a:rPr>
              <a:t>Use less energy &amp; electricity</a:t>
            </a:r>
            <a:endParaRPr lang="en-US" sz="2400" b="1" dirty="0" smtClean="0">
              <a:solidFill>
                <a:srgbClr val="74892F"/>
              </a:solidFill>
              <a:latin typeface="Gentium Basic" pitchFamily="2" charset="0"/>
            </a:endParaRPr>
          </a:p>
          <a:p>
            <a:pPr marL="182880" indent="-182880">
              <a:spcBef>
                <a:spcPts val="1200"/>
              </a:spcBef>
              <a:buFont typeface="Arial" pitchFamily="34" charset="0"/>
              <a:buChar char="•"/>
            </a:pP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  <a:latin typeface="Gentium Basic" pitchFamily="2" charset="0"/>
              </a:rPr>
              <a:t>Do we need so much </a:t>
            </a:r>
            <a:r>
              <a:rPr lang="en-US" sz="3200" b="1" dirty="0" smtClean="0">
                <a:solidFill>
                  <a:srgbClr val="74892F"/>
                </a:solidFill>
                <a:latin typeface="Gentium Basic" pitchFamily="2" charset="0"/>
              </a:rPr>
              <a:t>stuff?</a:t>
            </a:r>
            <a:endParaRPr lang="en-US" sz="2400" b="1" dirty="0" smtClean="0">
              <a:solidFill>
                <a:srgbClr val="74892F"/>
              </a:solidFill>
              <a:latin typeface="Gentium Basic" pitchFamily="2" charset="0"/>
            </a:endParaRPr>
          </a:p>
          <a:p>
            <a:pPr marL="182880" indent="-182880">
              <a:spcBef>
                <a:spcPts val="1200"/>
              </a:spcBef>
              <a:buFont typeface="Arial" pitchFamily="34" charset="0"/>
              <a:buChar char="•"/>
            </a:pP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  <a:latin typeface="Gentium Basic" pitchFamily="2" charset="0"/>
              </a:rPr>
              <a:t>Do you always need new things,</a:t>
            </a:r>
            <a:br>
              <a:rPr lang="en-US" sz="2400" b="1" dirty="0" smtClean="0">
                <a:solidFill>
                  <a:schemeClr val="accent5">
                    <a:lumMod val="50000"/>
                  </a:schemeClr>
                </a:solidFill>
                <a:latin typeface="Gentium Basic" pitchFamily="2" charset="0"/>
              </a:rPr>
            </a:b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  <a:latin typeface="Gentium Basic" pitchFamily="2" charset="0"/>
              </a:rPr>
              <a:t>just because they are </a:t>
            </a:r>
            <a:r>
              <a:rPr lang="en-US" sz="3200" b="1" dirty="0" smtClean="0">
                <a:solidFill>
                  <a:srgbClr val="74892F"/>
                </a:solidFill>
                <a:latin typeface="Gentium Basic" pitchFamily="2" charset="0"/>
              </a:rPr>
              <a:t>new?</a:t>
            </a:r>
          </a:p>
          <a:p>
            <a:pPr marL="182880" indent="-182880">
              <a:spcBef>
                <a:spcPts val="1200"/>
              </a:spcBef>
              <a:buFont typeface="Arial" pitchFamily="34" charset="0"/>
              <a:buChar char="•"/>
            </a:pP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  <a:latin typeface="Gentium Basic" pitchFamily="2" charset="0"/>
              </a:rPr>
              <a:t>Print </a:t>
            </a:r>
            <a:r>
              <a:rPr lang="en-US" sz="3200" b="1" dirty="0" smtClean="0">
                <a:solidFill>
                  <a:srgbClr val="74892F"/>
                </a:solidFill>
                <a:latin typeface="Gentium Basic" pitchFamily="2" charset="0"/>
              </a:rPr>
              <a:t>less copies</a:t>
            </a:r>
            <a:endParaRPr lang="en-US" sz="2400" b="1" dirty="0" smtClean="0">
              <a:solidFill>
                <a:srgbClr val="74892F"/>
              </a:solidFill>
              <a:latin typeface="Gentium Basic" pitchFamily="2" charset="0"/>
            </a:endParaRPr>
          </a:p>
          <a:p>
            <a:pPr marL="182880" indent="-182880">
              <a:spcBef>
                <a:spcPts val="1200"/>
              </a:spcBef>
              <a:buFont typeface="Arial" pitchFamily="34" charset="0"/>
              <a:buChar char="•"/>
            </a:pP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  <a:latin typeface="Gentium Basic" pitchFamily="2" charset="0"/>
              </a:rPr>
              <a:t>Use </a:t>
            </a:r>
            <a:r>
              <a:rPr lang="en-US" sz="3200" b="1" dirty="0" smtClean="0">
                <a:solidFill>
                  <a:srgbClr val="74892F"/>
                </a:solidFill>
                <a:latin typeface="Gentium Basic" pitchFamily="2" charset="0"/>
              </a:rPr>
              <a:t>less paper towels</a:t>
            </a:r>
            <a:endParaRPr lang="en-US" sz="2400" b="1" dirty="0" smtClean="0">
              <a:solidFill>
                <a:srgbClr val="74892F"/>
              </a:solidFill>
              <a:latin typeface="Gentium Basic" pitchFamily="2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4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eading.gif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-1" y="285750"/>
            <a:ext cx="9144001" cy="5588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80986" y="152400"/>
            <a:ext cx="883921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600" dirty="0" smtClean="0">
                <a:solidFill>
                  <a:schemeClr val="accent5">
                    <a:lumMod val="50000"/>
                  </a:schemeClr>
                </a:solidFill>
                <a:latin typeface="AHDN" pitchFamily="2" charset="0"/>
                <a:ea typeface="Tahoma" pitchFamily="34" charset="0"/>
                <a:cs typeface="Tahoma" pitchFamily="34" charset="0"/>
              </a:rPr>
              <a:t>Reuse materials</a:t>
            </a:r>
            <a:endParaRPr lang="en-US" sz="6600" dirty="0">
              <a:solidFill>
                <a:schemeClr val="accent5">
                  <a:lumMod val="50000"/>
                </a:schemeClr>
              </a:solidFill>
              <a:latin typeface="AHDN" pitchFamily="2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85800" y="1123176"/>
            <a:ext cx="7924800" cy="520142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182880" indent="-182880">
              <a:spcBef>
                <a:spcPts val="1200"/>
              </a:spcBef>
              <a:buFont typeface="Arial" pitchFamily="34" charset="0"/>
              <a:buChar char="•"/>
            </a:pP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  <a:latin typeface="Gentium Basic" pitchFamily="2" charset="0"/>
              </a:rPr>
              <a:t>What ways can you think of to </a:t>
            </a:r>
            <a:r>
              <a:rPr lang="en-US" sz="3200" b="1" dirty="0" smtClean="0">
                <a:solidFill>
                  <a:srgbClr val="74892F"/>
                </a:solidFill>
                <a:latin typeface="Gentium Basic" pitchFamily="2" charset="0"/>
              </a:rPr>
              <a:t>reuse items </a:t>
            </a: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  <a:latin typeface="Gentium Basic" pitchFamily="2" charset="0"/>
              </a:rPr>
              <a:t>you would normally throw away? </a:t>
            </a:r>
            <a:endParaRPr lang="en-US" sz="2400" b="1" dirty="0" smtClean="0">
              <a:solidFill>
                <a:srgbClr val="74892F"/>
              </a:solidFill>
              <a:latin typeface="Gentium Basic" pitchFamily="2" charset="0"/>
            </a:endParaRPr>
          </a:p>
          <a:p>
            <a:pPr marL="182880" indent="-182880">
              <a:spcBef>
                <a:spcPts val="1200"/>
              </a:spcBef>
              <a:buFont typeface="Arial" pitchFamily="34" charset="0"/>
              <a:buChar char="•"/>
            </a:pP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  <a:latin typeface="Gentium Basic" pitchFamily="2" charset="0"/>
              </a:rPr>
              <a:t>Be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Gentium Basic" pitchFamily="2" charset="0"/>
              </a:rPr>
              <a:t> </a:t>
            </a:r>
            <a:r>
              <a:rPr lang="en-US" sz="3200" b="1" dirty="0" smtClean="0">
                <a:solidFill>
                  <a:srgbClr val="74892F"/>
                </a:solidFill>
                <a:latin typeface="Gentium Basic" pitchFamily="2" charset="0"/>
              </a:rPr>
              <a:t>Creative!</a:t>
            </a:r>
            <a:endParaRPr lang="en-US" sz="2400" b="1" dirty="0" smtClean="0">
              <a:solidFill>
                <a:schemeClr val="accent5">
                  <a:lumMod val="50000"/>
                </a:schemeClr>
              </a:solidFill>
              <a:latin typeface="Gentium Basic" pitchFamily="2" charset="0"/>
            </a:endParaRPr>
          </a:p>
          <a:p>
            <a:pPr marL="182880" indent="-182880">
              <a:spcBef>
                <a:spcPts val="1200"/>
              </a:spcBef>
              <a:buFont typeface="Arial" pitchFamily="34" charset="0"/>
              <a:buChar char="•"/>
            </a:pP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  <a:latin typeface="Gentium Basic" pitchFamily="2" charset="0"/>
              </a:rPr>
              <a:t>Reuse materials for the </a:t>
            </a:r>
            <a:r>
              <a:rPr lang="en-US" sz="3200" b="1" dirty="0" smtClean="0">
                <a:solidFill>
                  <a:srgbClr val="74892F"/>
                </a:solidFill>
                <a:latin typeface="Gentium Basic" pitchFamily="2" charset="0"/>
              </a:rPr>
              <a:t>same purpose.</a:t>
            </a:r>
            <a:endParaRPr lang="en-US" sz="2400" b="1" dirty="0" smtClean="0">
              <a:solidFill>
                <a:srgbClr val="74892F"/>
              </a:solidFill>
              <a:latin typeface="Gentium Basic" pitchFamily="2" charset="0"/>
            </a:endParaRPr>
          </a:p>
          <a:p>
            <a:pPr marL="182880" indent="-182880">
              <a:spcBef>
                <a:spcPts val="1200"/>
              </a:spcBef>
              <a:buFont typeface="Arial" pitchFamily="34" charset="0"/>
              <a:buChar char="•"/>
            </a:pP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  <a:latin typeface="Gentium Basic" pitchFamily="2" charset="0"/>
              </a:rPr>
              <a:t>Take better care of your things so they can be used </a:t>
            </a:r>
            <a:r>
              <a:rPr lang="en-US" sz="3200" b="1" dirty="0" smtClean="0">
                <a:solidFill>
                  <a:srgbClr val="74892F"/>
                </a:solidFill>
                <a:latin typeface="Gentium Basic" pitchFamily="2" charset="0"/>
              </a:rPr>
              <a:t>over and over again.</a:t>
            </a:r>
          </a:p>
          <a:p>
            <a:pPr marL="182880" indent="-182880">
              <a:spcBef>
                <a:spcPts val="1200"/>
              </a:spcBef>
              <a:buFont typeface="Arial" pitchFamily="34" charset="0"/>
              <a:buChar char="•"/>
            </a:pP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  <a:latin typeface="Gentium Basic" pitchFamily="2" charset="0"/>
              </a:rPr>
              <a:t>One person’s waste could be </a:t>
            </a:r>
            <a:r>
              <a:rPr lang="en-US" sz="3200" b="1" dirty="0" smtClean="0">
                <a:solidFill>
                  <a:srgbClr val="74892F"/>
                </a:solidFill>
                <a:latin typeface="Gentium Basic" pitchFamily="2" charset="0"/>
              </a:rPr>
              <a:t>another’s treasures.</a:t>
            </a:r>
            <a:endParaRPr lang="en-US" sz="2400" b="1" dirty="0" smtClean="0">
              <a:solidFill>
                <a:srgbClr val="74892F"/>
              </a:solidFill>
              <a:latin typeface="Gentium Basic" pitchFamily="2" charset="0"/>
            </a:endParaRPr>
          </a:p>
          <a:p>
            <a:pPr marL="182880" indent="-182880">
              <a:spcBef>
                <a:spcPts val="1200"/>
              </a:spcBef>
              <a:buFont typeface="Arial" pitchFamily="34" charset="0"/>
              <a:buChar char="•"/>
            </a:pPr>
            <a:r>
              <a:rPr lang="en-US" sz="3200" b="1" dirty="0" smtClean="0">
                <a:solidFill>
                  <a:srgbClr val="74892F"/>
                </a:solidFill>
                <a:latin typeface="Gentium Basic" pitchFamily="2" charset="0"/>
              </a:rPr>
              <a:t>Rethink</a:t>
            </a: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  <a:latin typeface="Gentium Basic" pitchFamily="2" charset="0"/>
              </a:rPr>
              <a:t> what you consider waste.</a:t>
            </a:r>
          </a:p>
          <a:p>
            <a:pPr marL="182880" indent="-182880">
              <a:spcBef>
                <a:spcPts val="1200"/>
              </a:spcBef>
              <a:buFont typeface="Arial" pitchFamily="34" charset="0"/>
              <a:buChar char="•"/>
            </a:pP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  <a:latin typeface="Gentium Basic" pitchFamily="2" charset="0"/>
              </a:rPr>
              <a:t>There are </a:t>
            </a:r>
            <a:r>
              <a:rPr lang="en-US" sz="3200" b="1" dirty="0" smtClean="0">
                <a:solidFill>
                  <a:srgbClr val="74892F"/>
                </a:solidFill>
                <a:latin typeface="Gentium Basic" pitchFamily="2" charset="0"/>
              </a:rPr>
              <a:t>creative ways </a:t>
            </a: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  <a:latin typeface="Gentium Basic" pitchFamily="2" charset="0"/>
              </a:rPr>
              <a:t>to reuse materials.</a:t>
            </a:r>
            <a:endParaRPr lang="en-US" b="1" dirty="0" smtClean="0">
              <a:solidFill>
                <a:schemeClr val="accent5">
                  <a:lumMod val="50000"/>
                </a:schemeClr>
              </a:solidFill>
              <a:latin typeface="Gentium Basic" pitchFamily="2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Documents and Settings\skate\Local Settings\My Documents\My Received Files\My Pictures\CHRISTMAS VACATIONS\Mexico 2011\San Miguel and Guanajuato\DSCN8916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-685800"/>
            <a:ext cx="5657850" cy="7543800"/>
          </a:xfrm>
          <a:prstGeom prst="rect">
            <a:avLst/>
          </a:prstGeom>
          <a:noFill/>
        </p:spPr>
      </p:pic>
      <p:pic>
        <p:nvPicPr>
          <p:cNvPr id="10243" name="Picture 3" descr="C:\Documents and Settings\skate\Local Settings\My Documents\My Received Files\My Pictures\CHRISTMAS VACATIONS\Mexico 2011\San Miguel and Guanajuato\DSCN8918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773190" y="304800"/>
            <a:ext cx="3192088" cy="3657600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Documents and Settings\skate\Local Settings\My Documents\My Received Files\My Pictures\CHRISTMAS VACATIONS\Mexico 2011\San Miguel and Guanajuato\DSCN8917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-533400" y="-3200400"/>
            <a:ext cx="6096000" cy="10728960"/>
          </a:xfrm>
          <a:prstGeom prst="rect">
            <a:avLst/>
          </a:prstGeom>
          <a:noFill/>
        </p:spPr>
      </p:pic>
      <p:pic>
        <p:nvPicPr>
          <p:cNvPr id="5" name="Picture 3" descr="C:\Documents and Settings\skate\Local Settings\My Documents\My Received Files\My Pictures\CHRISTMAS VACATIONS\Mexico 2011\San Miguel and Guanajuato\DSCN8927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717178" y="152400"/>
            <a:ext cx="3226526" cy="3810000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skate\Local Settings\My Documents\My Received Files\My Pictures\DDF workshop WASTE\reuse\ZuluTelephoneBasket510634_small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5486400" cy="6858000"/>
          </a:xfrm>
          <a:prstGeom prst="rect">
            <a:avLst/>
          </a:prstGeom>
          <a:noFill/>
        </p:spPr>
      </p:pic>
      <p:pic>
        <p:nvPicPr>
          <p:cNvPr id="1027" name="Picture 3" descr="C:\Documents and Settings\skate\Local Settings\My Documents\My Received Files\My Pictures\DDF workshop WASTE\reuse\ZuluTelephoneBasket51072243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562600" y="4037061"/>
            <a:ext cx="2038350" cy="2058939"/>
          </a:xfrm>
          <a:prstGeom prst="rect">
            <a:avLst/>
          </a:prstGeom>
          <a:noFill/>
        </p:spPr>
      </p:pic>
      <p:pic>
        <p:nvPicPr>
          <p:cNvPr id="1028" name="Picture 4" descr="C:\Documents and Settings\skate\Local Settings\My Documents\My Received Files\My Pictures\DDF workshop WASTE\reuse\khulekaniweavingtelephonewirebasket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5562600" y="76200"/>
            <a:ext cx="3472774" cy="3886200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skate\Local Settings\My Documents\My Received Files\My Pictures\DDF workshop WASTE\reuse\BOTTLECAPS_8662az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-1" y="-214103"/>
            <a:ext cx="5257801" cy="7386570"/>
          </a:xfrm>
          <a:prstGeom prst="rect">
            <a:avLst/>
          </a:prstGeom>
          <a:noFill/>
        </p:spPr>
      </p:pic>
      <p:pic>
        <p:nvPicPr>
          <p:cNvPr id="3075" name="Picture 3" descr="C:\Documents and Settings\skate\Local Settings\My Documents\My Received Files\My Pictures\DDF workshop WASTE\reuse\BOTTLECAPS_9729az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395191" y="152400"/>
            <a:ext cx="3596409" cy="2667000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eading.gif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-1" y="285750"/>
            <a:ext cx="9144001" cy="5588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80986" y="152400"/>
            <a:ext cx="883921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600" dirty="0" smtClean="0">
                <a:solidFill>
                  <a:schemeClr val="accent5">
                    <a:lumMod val="50000"/>
                  </a:schemeClr>
                </a:solidFill>
                <a:latin typeface="AHDN" pitchFamily="2" charset="0"/>
                <a:ea typeface="Tahoma" pitchFamily="34" charset="0"/>
                <a:cs typeface="Tahoma" pitchFamily="34" charset="0"/>
              </a:rPr>
              <a:t>Reusing materials</a:t>
            </a:r>
            <a:endParaRPr lang="en-US" sz="6600" dirty="0">
              <a:solidFill>
                <a:schemeClr val="accent5">
                  <a:lumMod val="50000"/>
                </a:schemeClr>
              </a:solidFill>
              <a:latin typeface="AHDN" pitchFamily="2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09600" y="1303853"/>
            <a:ext cx="7772400" cy="227754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182880" indent="-182880">
              <a:spcBef>
                <a:spcPts val="1200"/>
              </a:spcBef>
            </a:pP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Gentium Basic" pitchFamily="2" charset="0"/>
              </a:rPr>
              <a:t>Everyone can recycle old CDs:</a:t>
            </a:r>
            <a:endParaRPr lang="en-US" sz="2800" b="1" dirty="0" smtClean="0">
              <a:solidFill>
                <a:srgbClr val="74892F"/>
              </a:solidFill>
              <a:latin typeface="Gentium Basic" pitchFamily="2" charset="0"/>
            </a:endParaRPr>
          </a:p>
          <a:p>
            <a:pPr marL="822960" indent="-182880">
              <a:spcBef>
                <a:spcPts val="1200"/>
              </a:spcBef>
              <a:buFont typeface="Arial" pitchFamily="34" charset="0"/>
              <a:buChar char="•"/>
            </a:pP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Gentium Basic" pitchFamily="2" charset="0"/>
              </a:rPr>
              <a:t>CD Clocks</a:t>
            </a:r>
            <a:endParaRPr lang="en-US" sz="2000" b="1" dirty="0" smtClean="0">
              <a:solidFill>
                <a:schemeClr val="accent5">
                  <a:lumMod val="50000"/>
                </a:schemeClr>
              </a:solidFill>
              <a:latin typeface="Gentium Basic" pitchFamily="2" charset="0"/>
            </a:endParaRPr>
          </a:p>
          <a:p>
            <a:pPr marL="822960" indent="-182880">
              <a:spcBef>
                <a:spcPts val="1200"/>
              </a:spcBef>
              <a:buFont typeface="Arial" pitchFamily="34" charset="0"/>
              <a:buChar char="•"/>
            </a:pP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Gentium Basic" pitchFamily="2" charset="0"/>
              </a:rPr>
              <a:t>CD garden wind chimes to keep birds away</a:t>
            </a:r>
            <a:endParaRPr lang="en-US" sz="2800" b="1" dirty="0" smtClean="0">
              <a:solidFill>
                <a:srgbClr val="74892F"/>
              </a:solidFill>
              <a:latin typeface="Gentium Basic" pitchFamily="2" charset="0"/>
            </a:endParaRPr>
          </a:p>
          <a:p>
            <a:pPr marL="822960" indent="-182880">
              <a:spcBef>
                <a:spcPts val="1200"/>
              </a:spcBef>
              <a:buFont typeface="Arial" pitchFamily="34" charset="0"/>
              <a:buChar char="•"/>
            </a:pP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Gentium Basic" pitchFamily="2" charset="0"/>
              </a:rPr>
              <a:t>CD furniture!</a:t>
            </a:r>
            <a:endParaRPr lang="en-US" sz="2800" b="1" dirty="0" smtClean="0">
              <a:solidFill>
                <a:srgbClr val="74892F"/>
              </a:solidFill>
              <a:latin typeface="Gentium Basic" pitchFamily="2" charset="0"/>
            </a:endParaRPr>
          </a:p>
        </p:txBody>
      </p:sp>
      <p:pic>
        <p:nvPicPr>
          <p:cNvPr id="7" name="Picture 2" descr="C:\Documents and Settings\skate\Local Settings\My Documents\Designing Futures Foundation\McKinley project\notes\clock3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838200" y="3810000"/>
            <a:ext cx="2653665" cy="2667000"/>
          </a:xfrm>
          <a:prstGeom prst="rect">
            <a:avLst/>
          </a:prstGeom>
          <a:noFill/>
          <a:ln w="101600">
            <a:solidFill>
              <a:schemeClr val="accent5">
                <a:lumMod val="50000"/>
              </a:schemeClr>
            </a:solidFill>
          </a:ln>
        </p:spPr>
      </p:pic>
      <p:pic>
        <p:nvPicPr>
          <p:cNvPr id="8" name="Picture 3" descr="C:\Documents and Settings\skate\Local Settings\My Documents\Designing Futures Foundation\McKinley project\notes\cd-mobile-200x387_large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3581400" y="3810000"/>
            <a:ext cx="1369648" cy="2667000"/>
          </a:xfrm>
          <a:prstGeom prst="rect">
            <a:avLst/>
          </a:prstGeom>
          <a:noFill/>
          <a:ln w="101600">
            <a:solidFill>
              <a:schemeClr val="accent5">
                <a:lumMod val="50000"/>
              </a:schemeClr>
            </a:solidFill>
          </a:ln>
        </p:spPr>
      </p:pic>
      <p:pic>
        <p:nvPicPr>
          <p:cNvPr id="10" name="Picture 9" descr="cd_chair.jp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5029200" y="3810000"/>
            <a:ext cx="2667000" cy="2667000"/>
          </a:xfrm>
          <a:prstGeom prst="rect">
            <a:avLst/>
          </a:prstGeom>
          <a:ln w="101600">
            <a:solidFill>
              <a:schemeClr val="accent5">
                <a:lumMod val="50000"/>
              </a:schemeClr>
            </a:solidFill>
          </a:ln>
        </p:spPr>
      </p:pic>
    </p:spTree>
  </p:cSld>
  <p:clrMapOvr>
    <a:masterClrMapping/>
  </p:clrMapOvr>
  <p:transition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eading.gif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-1" y="285750"/>
            <a:ext cx="9144001" cy="5588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80986" y="152400"/>
            <a:ext cx="883921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600" dirty="0" smtClean="0">
                <a:solidFill>
                  <a:schemeClr val="accent5">
                    <a:lumMod val="50000"/>
                  </a:schemeClr>
                </a:solidFill>
                <a:latin typeface="AHDN" pitchFamily="2" charset="0"/>
                <a:ea typeface="Tahoma" pitchFamily="34" charset="0"/>
                <a:cs typeface="Tahoma" pitchFamily="34" charset="0"/>
              </a:rPr>
              <a:t>Recycling Waste</a:t>
            </a:r>
            <a:endParaRPr lang="en-US" sz="6600" dirty="0">
              <a:solidFill>
                <a:schemeClr val="accent5">
                  <a:lumMod val="50000"/>
                </a:schemeClr>
              </a:solidFill>
              <a:latin typeface="AHDN" pitchFamily="2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657600" y="1546860"/>
            <a:ext cx="5410200" cy="393954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182880" indent="-182880">
              <a:spcBef>
                <a:spcPts val="1200"/>
              </a:spcBef>
              <a:buFont typeface="Arial" pitchFamily="34" charset="0"/>
              <a:buChar char="•"/>
            </a:pP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Gentium Basic" pitchFamily="2" charset="0"/>
              </a:rPr>
              <a:t>Can your waste be </a:t>
            </a:r>
            <a:r>
              <a:rPr lang="en-US" sz="3600" b="1" dirty="0" smtClean="0">
                <a:solidFill>
                  <a:srgbClr val="74892F"/>
                </a:solidFill>
                <a:latin typeface="Gentium Basic" pitchFamily="2" charset="0"/>
              </a:rPr>
              <a:t>recycled?</a:t>
            </a:r>
            <a:endParaRPr lang="en-US" sz="2800" b="1" dirty="0" smtClean="0">
              <a:solidFill>
                <a:srgbClr val="74892F"/>
              </a:solidFill>
              <a:latin typeface="Gentium Basic" pitchFamily="2" charset="0"/>
            </a:endParaRPr>
          </a:p>
          <a:p>
            <a:pPr marL="182880" indent="-182880">
              <a:spcBef>
                <a:spcPts val="1200"/>
              </a:spcBef>
              <a:buFont typeface="Arial" pitchFamily="34" charset="0"/>
              <a:buChar char="•"/>
            </a:pP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Gentium Basic" pitchFamily="2" charset="0"/>
              </a:rPr>
              <a:t>Look for a</a:t>
            </a:r>
            <a:r>
              <a:rPr lang="en-US" sz="3600" b="1" dirty="0" smtClean="0">
                <a:solidFill>
                  <a:schemeClr val="accent5">
                    <a:lumMod val="50000"/>
                  </a:schemeClr>
                </a:solidFill>
                <a:latin typeface="Gentium Basic" pitchFamily="2" charset="0"/>
              </a:rPr>
              <a:t> </a:t>
            </a:r>
            <a:r>
              <a:rPr lang="en-US" sz="3600" b="1" dirty="0" smtClean="0">
                <a:solidFill>
                  <a:srgbClr val="74892F"/>
                </a:solidFill>
                <a:latin typeface="Gentium Basic" pitchFamily="2" charset="0"/>
              </a:rPr>
              <a:t>recycle symbol!</a:t>
            </a:r>
            <a:endParaRPr lang="en-US" sz="2800" b="1" dirty="0" smtClean="0">
              <a:solidFill>
                <a:schemeClr val="accent5">
                  <a:lumMod val="50000"/>
                </a:schemeClr>
              </a:solidFill>
              <a:latin typeface="Gentium Basic" pitchFamily="2" charset="0"/>
            </a:endParaRPr>
          </a:p>
          <a:p>
            <a:pPr marL="182880" indent="-182880">
              <a:spcBef>
                <a:spcPts val="1200"/>
              </a:spcBef>
              <a:buFont typeface="Arial" pitchFamily="34" charset="0"/>
              <a:buChar char="•"/>
            </a:pP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Gentium Basic" pitchFamily="2" charset="0"/>
              </a:rPr>
              <a:t>Know what can be recycled, and what can’t be recycled.</a:t>
            </a:r>
            <a:endParaRPr lang="en-US" sz="2800" b="1" dirty="0" smtClean="0">
              <a:solidFill>
                <a:srgbClr val="74892F"/>
              </a:solidFill>
              <a:latin typeface="Gentium Basic" pitchFamily="2" charset="0"/>
            </a:endParaRPr>
          </a:p>
          <a:p>
            <a:pPr marL="182880" indent="-182880">
              <a:spcBef>
                <a:spcPts val="1200"/>
              </a:spcBef>
              <a:buFont typeface="Arial" pitchFamily="34" charset="0"/>
              <a:buChar char="•"/>
            </a:pP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Gentium Basic" pitchFamily="2" charset="0"/>
              </a:rPr>
              <a:t>Choose products that can be recycled, or are made from </a:t>
            </a:r>
            <a:r>
              <a:rPr lang="en-US" sz="3600" b="1" dirty="0" smtClean="0">
                <a:solidFill>
                  <a:srgbClr val="74892F"/>
                </a:solidFill>
                <a:latin typeface="Gentium Basic" pitchFamily="2" charset="0"/>
              </a:rPr>
              <a:t>recycled content.</a:t>
            </a:r>
          </a:p>
        </p:txBody>
      </p:sp>
      <p:pic>
        <p:nvPicPr>
          <p:cNvPr id="7" name="Picture 6" descr="recycle-symbol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457200" y="2057400"/>
            <a:ext cx="2971800" cy="2971800"/>
          </a:xfrm>
          <a:prstGeom prst="rect">
            <a:avLst/>
          </a:prstGeom>
          <a:ln w="101600">
            <a:solidFill>
              <a:schemeClr val="accent5">
                <a:lumMod val="50000"/>
              </a:schemeClr>
            </a:solidFill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eading.gif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-1" y="285750"/>
            <a:ext cx="9144001" cy="5588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80986" y="152400"/>
            <a:ext cx="883921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600" dirty="0" smtClean="0">
                <a:solidFill>
                  <a:schemeClr val="accent5">
                    <a:lumMod val="50000"/>
                  </a:schemeClr>
                </a:solidFill>
                <a:latin typeface="AHDN" pitchFamily="2" charset="0"/>
                <a:ea typeface="Tahoma" pitchFamily="34" charset="0"/>
                <a:cs typeface="Tahoma" pitchFamily="34" charset="0"/>
              </a:rPr>
              <a:t>Recycling Waste</a:t>
            </a:r>
            <a:endParaRPr lang="en-US" sz="6600" dirty="0">
              <a:solidFill>
                <a:schemeClr val="accent5">
                  <a:lumMod val="50000"/>
                </a:schemeClr>
              </a:solidFill>
              <a:latin typeface="AHDN" pitchFamily="2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09600" y="1295400"/>
            <a:ext cx="8001000" cy="449353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Gentium Basic" pitchFamily="2" charset="0"/>
              </a:rPr>
              <a:t>The U.S. only recycles </a:t>
            </a:r>
            <a:r>
              <a:rPr lang="en-US" sz="3600" b="1" dirty="0" smtClean="0">
                <a:solidFill>
                  <a:srgbClr val="74892F"/>
                </a:solidFill>
                <a:latin typeface="Gentium Basic" pitchFamily="2" charset="0"/>
              </a:rPr>
              <a:t>27%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Gentium Basic" pitchFamily="2" charset="0"/>
              </a:rPr>
              <a:t> of our waste – do you think we recycle more or less than other countries?</a:t>
            </a:r>
            <a:endParaRPr lang="en-US" sz="2800" b="1" dirty="0" smtClean="0">
              <a:solidFill>
                <a:srgbClr val="74892F"/>
              </a:solidFill>
              <a:latin typeface="Gentium Basic" pitchFamily="2" charset="0"/>
            </a:endParaRPr>
          </a:p>
          <a:p>
            <a:pPr algn="ctr">
              <a:spcBef>
                <a:spcPts val="1200"/>
              </a:spcBef>
            </a:pP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Gentium Basic" pitchFamily="2" charset="0"/>
              </a:rPr>
              <a:t>Countries like Japan and all of Europe have set </a:t>
            </a:r>
            <a:r>
              <a:rPr lang="en-US" sz="3600" b="1" dirty="0" smtClean="0">
                <a:solidFill>
                  <a:srgbClr val="74892F"/>
                </a:solidFill>
                <a:latin typeface="Gentium Basic" pitchFamily="2" charset="0"/>
              </a:rPr>
              <a:t>higher recycling goals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Gentium Basic" pitchFamily="2" charset="0"/>
              </a:rPr>
              <a:t>.</a:t>
            </a:r>
          </a:p>
          <a:p>
            <a:pPr algn="ctr">
              <a:spcBef>
                <a:spcPts val="1200"/>
              </a:spcBef>
            </a:pP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Gentium Basic" pitchFamily="2" charset="0"/>
              </a:rPr>
              <a:t>In the U.S., San Francisco is leading the charge with how much they recycle at almost </a:t>
            </a:r>
            <a:r>
              <a:rPr lang="en-US" sz="3600" b="1" dirty="0" smtClean="0">
                <a:solidFill>
                  <a:srgbClr val="74892F"/>
                </a:solidFill>
                <a:latin typeface="Gentium Basic" pitchFamily="2" charset="0"/>
              </a:rPr>
              <a:t>69%.</a:t>
            </a:r>
          </a:p>
          <a:p>
            <a:pPr algn="ctr">
              <a:spcBef>
                <a:spcPts val="1200"/>
              </a:spcBef>
            </a:pP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Gentium Basic" pitchFamily="2" charset="0"/>
              </a:rPr>
              <a:t>We need to be as </a:t>
            </a:r>
            <a:r>
              <a:rPr lang="en-US" sz="3600" b="1" dirty="0" smtClean="0">
                <a:solidFill>
                  <a:srgbClr val="74892F"/>
                </a:solidFill>
                <a:latin typeface="Gentium Basic" pitchFamily="2" charset="0"/>
              </a:rPr>
              <a:t>good as SF, 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Gentium Basic" pitchFamily="2" charset="0"/>
              </a:rPr>
              <a:t>right?!</a:t>
            </a:r>
            <a:endParaRPr lang="en-US" sz="3600" b="1" dirty="0" smtClean="0">
              <a:solidFill>
                <a:srgbClr val="74892F"/>
              </a:solidFill>
              <a:latin typeface="Gentium Basic" pitchFamily="2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eading.gif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-1" y="285750"/>
            <a:ext cx="9144001" cy="5588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80986" y="152400"/>
            <a:ext cx="883921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600" dirty="0" smtClean="0">
                <a:solidFill>
                  <a:schemeClr val="accent5">
                    <a:lumMod val="50000"/>
                  </a:schemeClr>
                </a:solidFill>
                <a:latin typeface="AHDN" pitchFamily="2" charset="0"/>
                <a:ea typeface="Tahoma" pitchFamily="34" charset="0"/>
                <a:cs typeface="Tahoma" pitchFamily="34" charset="0"/>
              </a:rPr>
              <a:t>What can be recycled?</a:t>
            </a:r>
            <a:endParaRPr lang="en-US" sz="6600" dirty="0">
              <a:solidFill>
                <a:schemeClr val="accent5">
                  <a:lumMod val="50000"/>
                </a:schemeClr>
              </a:solidFill>
              <a:latin typeface="AHDN" pitchFamily="2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7" name="Picture 6" descr="wasteguy7.pn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-457200" y="1066800"/>
            <a:ext cx="7024687" cy="482017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191000" y="1258669"/>
            <a:ext cx="4648200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182880" indent="-182880" algn="r">
              <a:spcBef>
                <a:spcPts val="600"/>
              </a:spcBef>
            </a:pPr>
            <a:r>
              <a:rPr lang="en-US" sz="3600" b="1" dirty="0" smtClean="0">
                <a:solidFill>
                  <a:schemeClr val="accent5">
                    <a:lumMod val="50000"/>
                  </a:schemeClr>
                </a:solidFill>
                <a:latin typeface="Gentium Basic" pitchFamily="2" charset="0"/>
              </a:rPr>
              <a:t>For curbside pickup:</a:t>
            </a:r>
          </a:p>
        </p:txBody>
      </p:sp>
      <p:sp>
        <p:nvSpPr>
          <p:cNvPr id="8" name="Rectangle 7"/>
          <p:cNvSpPr/>
          <p:nvPr/>
        </p:nvSpPr>
        <p:spPr>
          <a:xfrm>
            <a:off x="5638800" y="2971800"/>
            <a:ext cx="28956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0" indent="-182880">
              <a:spcBef>
                <a:spcPts val="600"/>
              </a:spcBef>
              <a:buFont typeface="Arial" pitchFamily="34" charset="0"/>
              <a:buChar char="•"/>
            </a:pPr>
            <a:r>
              <a:rPr lang="en-US" sz="3600" b="1" dirty="0" smtClean="0">
                <a:solidFill>
                  <a:schemeClr val="accent5">
                    <a:lumMod val="50000"/>
                  </a:schemeClr>
                </a:solidFill>
                <a:latin typeface="Gentium Basic" pitchFamily="2" charset="0"/>
              </a:rPr>
              <a:t>Paper</a:t>
            </a:r>
          </a:p>
          <a:p>
            <a:pPr marL="182880" indent="-182880">
              <a:spcBef>
                <a:spcPts val="600"/>
              </a:spcBef>
              <a:buFont typeface="Arial" pitchFamily="34" charset="0"/>
              <a:buChar char="•"/>
            </a:pPr>
            <a:r>
              <a:rPr lang="en-US" sz="3600" b="1" dirty="0" smtClean="0">
                <a:solidFill>
                  <a:schemeClr val="accent5">
                    <a:lumMod val="50000"/>
                  </a:schemeClr>
                </a:solidFill>
                <a:latin typeface="Gentium Basic" pitchFamily="2" charset="0"/>
              </a:rPr>
              <a:t>Plastic</a:t>
            </a:r>
          </a:p>
          <a:p>
            <a:pPr marL="182880" indent="-182880">
              <a:spcBef>
                <a:spcPts val="600"/>
              </a:spcBef>
              <a:buFont typeface="Arial" pitchFamily="34" charset="0"/>
              <a:buChar char="•"/>
            </a:pPr>
            <a:r>
              <a:rPr lang="en-US" sz="3600" b="1" dirty="0" smtClean="0">
                <a:solidFill>
                  <a:schemeClr val="accent5">
                    <a:lumMod val="50000"/>
                  </a:schemeClr>
                </a:solidFill>
                <a:latin typeface="Gentium Basic" pitchFamily="2" charset="0"/>
              </a:rPr>
              <a:t>Aluminum</a:t>
            </a:r>
          </a:p>
          <a:p>
            <a:pPr marL="182880" indent="-182880">
              <a:spcBef>
                <a:spcPts val="600"/>
              </a:spcBef>
              <a:buFont typeface="Arial" pitchFamily="34" charset="0"/>
              <a:buChar char="•"/>
            </a:pPr>
            <a:r>
              <a:rPr lang="en-US" sz="3600" b="1" dirty="0" smtClean="0">
                <a:solidFill>
                  <a:schemeClr val="accent5">
                    <a:lumMod val="50000"/>
                  </a:schemeClr>
                </a:solidFill>
                <a:latin typeface="Gentium Basic" pitchFamily="2" charset="0"/>
              </a:rPr>
              <a:t>Steel</a:t>
            </a:r>
          </a:p>
          <a:p>
            <a:pPr marL="182880" indent="-182880">
              <a:spcBef>
                <a:spcPts val="600"/>
              </a:spcBef>
              <a:buFont typeface="Arial" pitchFamily="34" charset="0"/>
              <a:buChar char="•"/>
            </a:pPr>
            <a:r>
              <a:rPr lang="en-US" sz="3600" b="1" dirty="0" smtClean="0">
                <a:solidFill>
                  <a:schemeClr val="accent5">
                    <a:lumMod val="50000"/>
                  </a:schemeClr>
                </a:solidFill>
                <a:latin typeface="Gentium Basic" pitchFamily="2" charset="0"/>
              </a:rPr>
              <a:t>Glass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map1.pn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1526697" y="357609"/>
            <a:ext cx="5715000" cy="6353175"/>
          </a:xfrm>
          <a:prstGeom prst="rect">
            <a:avLst/>
          </a:prstGeom>
        </p:spPr>
      </p:pic>
      <p:pic>
        <p:nvPicPr>
          <p:cNvPr id="9" name="Picture 8" descr="map1.pn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1525349" y="356941"/>
            <a:ext cx="5715000" cy="6351814"/>
          </a:xfrm>
          <a:prstGeom prst="rect">
            <a:avLst/>
          </a:prstGeom>
        </p:spPr>
      </p:pic>
      <p:pic>
        <p:nvPicPr>
          <p:cNvPr id="14" name="Picture 13" descr="map1.pn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1524000" y="355592"/>
            <a:ext cx="5714999" cy="6351814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eading.gif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-1" y="285750"/>
            <a:ext cx="9144001" cy="5588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80986" y="152400"/>
            <a:ext cx="883921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600" dirty="0" smtClean="0">
                <a:solidFill>
                  <a:schemeClr val="accent5">
                    <a:lumMod val="50000"/>
                  </a:schemeClr>
                </a:solidFill>
                <a:latin typeface="AHDN" pitchFamily="2" charset="0"/>
                <a:ea typeface="Tahoma" pitchFamily="34" charset="0"/>
                <a:cs typeface="Tahoma" pitchFamily="34" charset="0"/>
              </a:rPr>
              <a:t>What can be recycled?</a:t>
            </a:r>
            <a:endParaRPr lang="en-US" sz="6600" dirty="0">
              <a:solidFill>
                <a:schemeClr val="accent5">
                  <a:lumMod val="50000"/>
                </a:schemeClr>
              </a:solidFill>
              <a:latin typeface="AHDN" pitchFamily="2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7" name="Picture 6" descr="wasteguy7.pn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-457200" y="1066800"/>
            <a:ext cx="7024687" cy="482017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886200" y="1216729"/>
            <a:ext cx="4876800" cy="115416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182880" indent="-182880" algn="r">
              <a:spcBef>
                <a:spcPts val="600"/>
              </a:spcBef>
            </a:pP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Gentium Basic" pitchFamily="2" charset="0"/>
              </a:rPr>
              <a:t>Take to special recycling</a:t>
            </a:r>
          </a:p>
          <a:p>
            <a:pPr marL="182880" indent="-182880" algn="r">
              <a:spcBef>
                <a:spcPts val="600"/>
              </a:spcBef>
            </a:pP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Gentium Basic" pitchFamily="2" charset="0"/>
              </a:rPr>
              <a:t>stations:</a:t>
            </a:r>
          </a:p>
        </p:txBody>
      </p:sp>
      <p:sp>
        <p:nvSpPr>
          <p:cNvPr id="8" name="Rectangle 7"/>
          <p:cNvSpPr/>
          <p:nvPr/>
        </p:nvSpPr>
        <p:spPr>
          <a:xfrm>
            <a:off x="5638800" y="2895600"/>
            <a:ext cx="3505200" cy="30623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0" indent="-182880">
              <a:spcBef>
                <a:spcPts val="600"/>
              </a:spcBef>
              <a:buFont typeface="Arial" pitchFamily="34" charset="0"/>
              <a:buChar char="•"/>
            </a:pP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Gentium Basic" pitchFamily="2" charset="0"/>
              </a:rPr>
              <a:t>Batteries</a:t>
            </a:r>
          </a:p>
          <a:p>
            <a:pPr marL="182880" indent="-182880">
              <a:spcBef>
                <a:spcPts val="600"/>
              </a:spcBef>
              <a:buFont typeface="Arial" pitchFamily="34" charset="0"/>
              <a:buChar char="•"/>
            </a:pP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Gentium Basic" pitchFamily="2" charset="0"/>
              </a:rPr>
              <a:t>Paint</a:t>
            </a:r>
          </a:p>
          <a:p>
            <a:pPr marL="182880" indent="-182880">
              <a:spcBef>
                <a:spcPts val="600"/>
              </a:spcBef>
              <a:buFont typeface="Arial" pitchFamily="34" charset="0"/>
              <a:buChar char="•"/>
            </a:pP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Gentium Basic" pitchFamily="2" charset="0"/>
              </a:rPr>
              <a:t>Oil</a:t>
            </a:r>
          </a:p>
          <a:p>
            <a:pPr marL="182880" indent="-182880">
              <a:spcBef>
                <a:spcPts val="600"/>
              </a:spcBef>
              <a:buFont typeface="Arial" pitchFamily="34" charset="0"/>
              <a:buChar char="•"/>
            </a:pP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Gentium Basic" pitchFamily="2" charset="0"/>
              </a:rPr>
              <a:t>Fluorescent lamps</a:t>
            </a:r>
          </a:p>
          <a:p>
            <a:pPr marL="182880" indent="-182880">
              <a:spcBef>
                <a:spcPts val="600"/>
              </a:spcBef>
              <a:buFont typeface="Arial" pitchFamily="34" charset="0"/>
              <a:buChar char="•"/>
            </a:pP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Gentium Basic" pitchFamily="2" charset="0"/>
              </a:rPr>
              <a:t>Thermometers</a:t>
            </a:r>
          </a:p>
          <a:p>
            <a:pPr marL="182880" indent="-182880">
              <a:spcBef>
                <a:spcPts val="600"/>
              </a:spcBef>
              <a:buFont typeface="Arial" pitchFamily="34" charset="0"/>
              <a:buChar char="•"/>
            </a:pP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Gentium Basic" pitchFamily="2" charset="0"/>
              </a:rPr>
              <a:t>Electronics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eading.gif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-1" y="285750"/>
            <a:ext cx="9144001" cy="5588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80986" y="152400"/>
            <a:ext cx="883921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600" dirty="0" smtClean="0">
                <a:solidFill>
                  <a:schemeClr val="accent5">
                    <a:lumMod val="50000"/>
                  </a:schemeClr>
                </a:solidFill>
                <a:latin typeface="AHDN" pitchFamily="2" charset="0"/>
                <a:ea typeface="Tahoma" pitchFamily="34" charset="0"/>
                <a:cs typeface="Tahoma" pitchFamily="34" charset="0"/>
              </a:rPr>
              <a:t>Why make compost?</a:t>
            </a:r>
            <a:endParaRPr lang="en-US" sz="6600" dirty="0">
              <a:solidFill>
                <a:schemeClr val="accent5">
                  <a:lumMod val="50000"/>
                </a:schemeClr>
              </a:solidFill>
              <a:latin typeface="AHDN" pitchFamily="2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14400" y="1447800"/>
            <a:ext cx="7239000" cy="393954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3600" b="1" dirty="0" smtClean="0">
                <a:solidFill>
                  <a:schemeClr val="accent5">
                    <a:lumMod val="50000"/>
                  </a:schemeClr>
                </a:solidFill>
                <a:latin typeface="Gentium Basic" pitchFamily="2" charset="0"/>
              </a:rPr>
              <a:t>Compost provides nutritive soil for </a:t>
            </a:r>
            <a:r>
              <a:rPr lang="en-US" sz="4400" b="1" dirty="0" smtClean="0">
                <a:solidFill>
                  <a:srgbClr val="74892F"/>
                </a:solidFill>
                <a:latin typeface="Gentium Basic" pitchFamily="2" charset="0"/>
              </a:rPr>
              <a:t>gardens and orchards</a:t>
            </a:r>
            <a:endParaRPr lang="en-US" sz="3600" b="1" dirty="0" smtClean="0">
              <a:solidFill>
                <a:srgbClr val="74892F"/>
              </a:solidFill>
              <a:latin typeface="Gentium Basic" pitchFamily="2" charset="0"/>
            </a:endParaRPr>
          </a:p>
          <a:p>
            <a:pPr algn="ctr">
              <a:spcBef>
                <a:spcPts val="600"/>
              </a:spcBef>
            </a:pPr>
            <a:r>
              <a:rPr lang="en-US" sz="3600" b="1" dirty="0" smtClean="0">
                <a:solidFill>
                  <a:schemeClr val="accent5">
                    <a:lumMod val="50000"/>
                  </a:schemeClr>
                </a:solidFill>
                <a:latin typeface="Gentium Basic" pitchFamily="2" charset="0"/>
              </a:rPr>
              <a:t>Composting is an inexpensive way to </a:t>
            </a:r>
            <a:r>
              <a:rPr lang="en-US" sz="4400" b="1" dirty="0" smtClean="0">
                <a:solidFill>
                  <a:srgbClr val="74892F"/>
                </a:solidFill>
                <a:latin typeface="Gentium Basic" pitchFamily="2" charset="0"/>
              </a:rPr>
              <a:t>enrich soil</a:t>
            </a:r>
            <a:endParaRPr lang="en-US" sz="3600" b="1" dirty="0" smtClean="0">
              <a:solidFill>
                <a:srgbClr val="74892F"/>
              </a:solidFill>
              <a:latin typeface="Gentium Basic" pitchFamily="2" charset="0"/>
            </a:endParaRPr>
          </a:p>
          <a:p>
            <a:pPr algn="ctr">
              <a:spcBef>
                <a:spcPts val="600"/>
              </a:spcBef>
            </a:pPr>
            <a:r>
              <a:rPr lang="en-US" sz="3600" b="1" dirty="0" smtClean="0">
                <a:solidFill>
                  <a:schemeClr val="accent5">
                    <a:lumMod val="50000"/>
                  </a:schemeClr>
                </a:solidFill>
                <a:latin typeface="Gentium Basic" pitchFamily="2" charset="0"/>
              </a:rPr>
              <a:t>Composting in gardens requires </a:t>
            </a:r>
            <a:r>
              <a:rPr lang="en-US" sz="4400" b="1" dirty="0" smtClean="0">
                <a:solidFill>
                  <a:srgbClr val="74892F"/>
                </a:solidFill>
                <a:latin typeface="Gentium Basic" pitchFamily="2" charset="0"/>
              </a:rPr>
              <a:t>less water</a:t>
            </a:r>
            <a:endParaRPr lang="en-US" sz="3600" dirty="0" smtClean="0">
              <a:solidFill>
                <a:srgbClr val="74892F"/>
              </a:solidFill>
              <a:latin typeface="Gentium Basic" pitchFamily="2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eading.gif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-1" y="285750"/>
            <a:ext cx="9144001" cy="5588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80986" y="152400"/>
            <a:ext cx="883921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600" dirty="0" smtClean="0">
                <a:solidFill>
                  <a:schemeClr val="accent5">
                    <a:lumMod val="50000"/>
                  </a:schemeClr>
                </a:solidFill>
                <a:latin typeface="AHDN" pitchFamily="2" charset="0"/>
                <a:ea typeface="Tahoma" pitchFamily="34" charset="0"/>
                <a:cs typeface="Tahoma" pitchFamily="34" charset="0"/>
              </a:rPr>
              <a:t>Composting Recipe</a:t>
            </a:r>
            <a:endParaRPr lang="en-US" sz="6600" dirty="0">
              <a:solidFill>
                <a:schemeClr val="accent5">
                  <a:lumMod val="50000"/>
                </a:schemeClr>
              </a:solidFill>
              <a:latin typeface="AHDN" pitchFamily="2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4800" y="1295400"/>
            <a:ext cx="8382000" cy="127727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182880" indent="-365760">
              <a:spcBef>
                <a:spcPts val="600"/>
              </a:spcBef>
            </a:pPr>
            <a:r>
              <a:rPr lang="en-US" sz="3600" b="1" dirty="0" smtClean="0">
                <a:solidFill>
                  <a:schemeClr val="accent5">
                    <a:lumMod val="50000"/>
                  </a:schemeClr>
                </a:solidFill>
                <a:latin typeface="Gentium Basic" pitchFamily="2" charset="0"/>
              </a:rPr>
              <a:t>Air, Water, Plants &amp;</a:t>
            </a:r>
          </a:p>
          <a:p>
            <a:pPr marL="182880" indent="-365760">
              <a:spcBef>
                <a:spcPts val="600"/>
              </a:spcBef>
            </a:pPr>
            <a:r>
              <a:rPr lang="en-US" sz="3600" b="1" dirty="0" smtClean="0">
                <a:solidFill>
                  <a:schemeClr val="accent5">
                    <a:lumMod val="50000"/>
                  </a:schemeClr>
                </a:solidFill>
                <a:latin typeface="Gentium Basic" pitchFamily="2" charset="0"/>
              </a:rPr>
              <a:t>Biodegradable materials</a:t>
            </a:r>
          </a:p>
        </p:txBody>
      </p:sp>
      <p:pic>
        <p:nvPicPr>
          <p:cNvPr id="8" name="Picture 7" descr="wasteguy6.pn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381000" y="1676400"/>
            <a:ext cx="8499823" cy="4922065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eading.gif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-1" y="285750"/>
            <a:ext cx="9144001" cy="5588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80986" y="152400"/>
            <a:ext cx="883921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600" dirty="0" smtClean="0">
                <a:solidFill>
                  <a:schemeClr val="accent5">
                    <a:lumMod val="50000"/>
                  </a:schemeClr>
                </a:solidFill>
                <a:latin typeface="AHDN" pitchFamily="2" charset="0"/>
                <a:ea typeface="Tahoma" pitchFamily="34" charset="0"/>
                <a:cs typeface="Tahoma" pitchFamily="34" charset="0"/>
              </a:rPr>
              <a:t>How to make Compost</a:t>
            </a:r>
            <a:endParaRPr lang="en-US" sz="6600" dirty="0">
              <a:solidFill>
                <a:schemeClr val="accent5">
                  <a:lumMod val="50000"/>
                </a:schemeClr>
              </a:solidFill>
              <a:latin typeface="AHDN" pitchFamily="2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81000" y="1219200"/>
            <a:ext cx="7010400" cy="506292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182880" indent="-182880">
              <a:spcBef>
                <a:spcPts val="600"/>
              </a:spcBef>
              <a:buFont typeface="Arial" pitchFamily="34" charset="0"/>
              <a:buChar char="•"/>
            </a:pP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  <a:latin typeface="Gentium Basic" pitchFamily="2" charset="0"/>
              </a:rPr>
              <a:t>Good for grass clippings/green yard waste</a:t>
            </a:r>
          </a:p>
          <a:p>
            <a:pPr marL="182880" indent="-182880">
              <a:spcBef>
                <a:spcPts val="600"/>
              </a:spcBef>
              <a:buFont typeface="Arial" pitchFamily="34" charset="0"/>
              <a:buChar char="•"/>
            </a:pP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  <a:latin typeface="Gentium Basic" pitchFamily="2" charset="0"/>
              </a:rPr>
              <a:t>Food scraps like fruit and</a:t>
            </a:r>
            <a:br>
              <a:rPr lang="en-US" sz="2400" b="1" dirty="0" smtClean="0">
                <a:solidFill>
                  <a:schemeClr val="accent5">
                    <a:lumMod val="50000"/>
                  </a:schemeClr>
                </a:solidFill>
                <a:latin typeface="Gentium Basic" pitchFamily="2" charset="0"/>
              </a:rPr>
            </a:b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  <a:latin typeface="Gentium Basic" pitchFamily="2" charset="0"/>
              </a:rPr>
              <a:t>vegetable skins</a:t>
            </a:r>
          </a:p>
          <a:p>
            <a:pPr marL="182880" indent="-182880">
              <a:spcBef>
                <a:spcPts val="600"/>
              </a:spcBef>
              <a:buFont typeface="Arial" pitchFamily="34" charset="0"/>
              <a:buChar char="•"/>
            </a:pP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  <a:latin typeface="Gentium Basic" pitchFamily="2" charset="0"/>
              </a:rPr>
              <a:t>Add brown leaves + shredded</a:t>
            </a:r>
            <a:br>
              <a:rPr lang="en-US" sz="2400" b="1" dirty="0" smtClean="0">
                <a:solidFill>
                  <a:schemeClr val="accent5">
                    <a:lumMod val="50000"/>
                  </a:schemeClr>
                </a:solidFill>
                <a:latin typeface="Gentium Basic" pitchFamily="2" charset="0"/>
              </a:rPr>
            </a:b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  <a:latin typeface="Gentium Basic" pitchFamily="2" charset="0"/>
              </a:rPr>
              <a:t>paper for carbon</a:t>
            </a:r>
          </a:p>
          <a:p>
            <a:pPr marL="182880" indent="-182880">
              <a:spcBef>
                <a:spcPts val="600"/>
              </a:spcBef>
              <a:buFont typeface="Arial" pitchFamily="34" charset="0"/>
              <a:buChar char="•"/>
            </a:pP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  <a:latin typeface="Gentium Basic" pitchFamily="2" charset="0"/>
              </a:rPr>
              <a:t>Do not compost meat or pet</a:t>
            </a:r>
            <a:br>
              <a:rPr lang="en-US" sz="2400" b="1" dirty="0" smtClean="0">
                <a:solidFill>
                  <a:schemeClr val="accent5">
                    <a:lumMod val="50000"/>
                  </a:schemeClr>
                </a:solidFill>
                <a:latin typeface="Gentium Basic" pitchFamily="2" charset="0"/>
              </a:rPr>
            </a:b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  <a:latin typeface="Gentium Basic" pitchFamily="2" charset="0"/>
              </a:rPr>
              <a:t>droppings</a:t>
            </a:r>
          </a:p>
          <a:p>
            <a:pPr marL="182880" indent="-182880">
              <a:spcBef>
                <a:spcPts val="600"/>
              </a:spcBef>
              <a:buFont typeface="Arial" pitchFamily="34" charset="0"/>
              <a:buChar char="•"/>
            </a:pP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  <a:latin typeface="Gentium Basic" pitchFamily="2" charset="0"/>
              </a:rPr>
              <a:t>Avoid pesticides + herbal</a:t>
            </a:r>
            <a:br>
              <a:rPr lang="en-US" sz="2400" b="1" dirty="0" smtClean="0">
                <a:solidFill>
                  <a:schemeClr val="accent5">
                    <a:lumMod val="50000"/>
                  </a:schemeClr>
                </a:solidFill>
                <a:latin typeface="Gentium Basic" pitchFamily="2" charset="0"/>
              </a:rPr>
            </a:b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  <a:latin typeface="Gentium Basic" pitchFamily="2" charset="0"/>
              </a:rPr>
              <a:t>treated materials</a:t>
            </a:r>
          </a:p>
          <a:p>
            <a:pPr marL="182880" indent="-182880">
              <a:spcBef>
                <a:spcPts val="600"/>
              </a:spcBef>
              <a:buFont typeface="Arial" pitchFamily="34" charset="0"/>
              <a:buChar char="•"/>
            </a:pP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  <a:latin typeface="Gentium Basic" pitchFamily="2" charset="0"/>
              </a:rPr>
              <a:t>Turn pile as often as possible</a:t>
            </a:r>
          </a:p>
          <a:p>
            <a:pPr marL="182880" indent="-182880">
              <a:spcBef>
                <a:spcPts val="600"/>
              </a:spcBef>
              <a:buFont typeface="Arial" pitchFamily="34" charset="0"/>
              <a:buChar char="•"/>
            </a:pP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  <a:latin typeface="Gentium Basic" pitchFamily="2" charset="0"/>
              </a:rPr>
              <a:t>Keep compost damp, but not wet</a:t>
            </a:r>
          </a:p>
          <a:p>
            <a:pPr marL="182880" indent="-182880">
              <a:spcBef>
                <a:spcPts val="600"/>
              </a:spcBef>
              <a:buFont typeface="Arial" pitchFamily="34" charset="0"/>
              <a:buChar char="•"/>
            </a:pP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  <a:latin typeface="Gentium Basic" pitchFamily="2" charset="0"/>
              </a:rPr>
              <a:t>Bugs + worms are OK</a:t>
            </a:r>
          </a:p>
        </p:txBody>
      </p:sp>
      <p:pic>
        <p:nvPicPr>
          <p:cNvPr id="7" name="Picture 6" descr="compost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4876800" y="2057400"/>
            <a:ext cx="3759200" cy="2819400"/>
          </a:xfrm>
          <a:prstGeom prst="rect">
            <a:avLst/>
          </a:prstGeom>
          <a:ln w="101600">
            <a:solidFill>
              <a:schemeClr val="accent5">
                <a:lumMod val="50000"/>
              </a:schemeClr>
            </a:solidFill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4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eading.gif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-1" y="285750"/>
            <a:ext cx="9144001" cy="5588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80986" y="152400"/>
            <a:ext cx="883921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600" dirty="0" smtClean="0">
                <a:solidFill>
                  <a:schemeClr val="accent5">
                    <a:lumMod val="50000"/>
                  </a:schemeClr>
                </a:solidFill>
                <a:latin typeface="AHDN" pitchFamily="2" charset="0"/>
                <a:ea typeface="Tahoma" pitchFamily="34" charset="0"/>
                <a:cs typeface="Tahoma" pitchFamily="34" charset="0"/>
              </a:rPr>
              <a:t>Sharing</a:t>
            </a:r>
            <a:endParaRPr lang="en-US" sz="6600" dirty="0">
              <a:solidFill>
                <a:schemeClr val="accent5">
                  <a:lumMod val="50000"/>
                </a:schemeClr>
              </a:solidFill>
              <a:latin typeface="AHDN" pitchFamily="2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953000" y="1447800"/>
            <a:ext cx="3962400" cy="433965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182880" indent="-182880">
              <a:spcBef>
                <a:spcPts val="600"/>
              </a:spcBef>
              <a:buFont typeface="Arial" pitchFamily="34" charset="0"/>
              <a:buChar char="•"/>
            </a:pP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  <a:latin typeface="Gentium Basic" pitchFamily="2" charset="0"/>
              </a:rPr>
              <a:t>We can share </a:t>
            </a:r>
            <a:r>
              <a:rPr lang="en-US" sz="3200" b="1" dirty="0" smtClean="0">
                <a:solidFill>
                  <a:srgbClr val="74892F"/>
                </a:solidFill>
                <a:latin typeface="Gentium Basic" pitchFamily="2" charset="0"/>
              </a:rPr>
              <a:t>books, videos &amp; CDs</a:t>
            </a:r>
            <a:endParaRPr lang="en-US" sz="2400" b="1" dirty="0" smtClean="0">
              <a:solidFill>
                <a:srgbClr val="74892F"/>
              </a:solidFill>
              <a:latin typeface="Gentium Basic" pitchFamily="2" charset="0"/>
            </a:endParaRPr>
          </a:p>
          <a:p>
            <a:pPr marL="182880" indent="-182880">
              <a:spcBef>
                <a:spcPts val="600"/>
              </a:spcBef>
              <a:buFont typeface="Arial" pitchFamily="34" charset="0"/>
              <a:buChar char="•"/>
            </a:pPr>
            <a:r>
              <a:rPr lang="en-US" sz="3200" b="1" dirty="0" smtClean="0">
                <a:solidFill>
                  <a:srgbClr val="74892F"/>
                </a:solidFill>
                <a:latin typeface="Gentium Basic" pitchFamily="2" charset="0"/>
              </a:rPr>
              <a:t>Donate things</a:t>
            </a: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  <a:latin typeface="Gentium Basic" pitchFamily="2" charset="0"/>
              </a:rPr>
              <a:t> we don’t need to others</a:t>
            </a:r>
          </a:p>
          <a:p>
            <a:pPr marL="182880" indent="-182880">
              <a:spcBef>
                <a:spcPts val="600"/>
              </a:spcBef>
              <a:buFont typeface="Arial" pitchFamily="34" charset="0"/>
              <a:buChar char="•"/>
            </a:pP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  <a:latin typeface="Gentium Basic" pitchFamily="2" charset="0"/>
              </a:rPr>
              <a:t>Or take to </a:t>
            </a:r>
            <a:r>
              <a:rPr lang="en-US" sz="3200" b="1" dirty="0" smtClean="0">
                <a:solidFill>
                  <a:srgbClr val="74892F"/>
                </a:solidFill>
                <a:latin typeface="Gentium Basic" pitchFamily="2" charset="0"/>
              </a:rPr>
              <a:t>thrift shops </a:t>
            </a:r>
            <a:endParaRPr lang="en-US" sz="2400" b="1" dirty="0" smtClean="0">
              <a:solidFill>
                <a:srgbClr val="74892F"/>
              </a:solidFill>
              <a:latin typeface="Gentium Basic" pitchFamily="2" charset="0"/>
            </a:endParaRPr>
          </a:p>
          <a:p>
            <a:pPr marL="182880" indent="-182880">
              <a:spcBef>
                <a:spcPts val="600"/>
              </a:spcBef>
              <a:buFont typeface="Arial" pitchFamily="34" charset="0"/>
              <a:buChar char="•"/>
            </a:pP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  <a:latin typeface="Gentium Basic" pitchFamily="2" charset="0"/>
              </a:rPr>
              <a:t>Consider wearing clothing used by others</a:t>
            </a:r>
          </a:p>
          <a:p>
            <a:pPr marL="182880" indent="-182880">
              <a:spcBef>
                <a:spcPts val="600"/>
              </a:spcBef>
              <a:buFont typeface="Arial" pitchFamily="34" charset="0"/>
              <a:buChar char="•"/>
            </a:pP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  <a:latin typeface="Gentium Basic" pitchFamily="2" charset="0"/>
              </a:rPr>
              <a:t>Develop a </a:t>
            </a:r>
            <a:r>
              <a:rPr lang="en-US" sz="3200" b="1" dirty="0" smtClean="0">
                <a:solidFill>
                  <a:srgbClr val="74892F"/>
                </a:solidFill>
                <a:latin typeface="Gentium Basic" pitchFamily="2" charset="0"/>
              </a:rPr>
              <a:t>share co-op </a:t>
            </a:r>
            <a:r>
              <a:rPr lang="en-US" sz="2400" b="1" dirty="0" smtClean="0">
                <a:solidFill>
                  <a:schemeClr val="accent5">
                    <a:lumMod val="50000"/>
                  </a:schemeClr>
                </a:solidFill>
                <a:latin typeface="Gentium Basic" pitchFamily="2" charset="0"/>
              </a:rPr>
              <a:t>for school </a:t>
            </a:r>
          </a:p>
        </p:txBody>
      </p:sp>
      <p:pic>
        <p:nvPicPr>
          <p:cNvPr id="7" name="Picture 6" descr="wasteguy8.pn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-76200" y="1524000"/>
            <a:ext cx="5823188" cy="3995737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eading.gif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-1" y="285750"/>
            <a:ext cx="9144001" cy="5588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80986" y="152400"/>
            <a:ext cx="883921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dirty="0" smtClean="0">
                <a:solidFill>
                  <a:schemeClr val="accent5">
                    <a:lumMod val="50000"/>
                  </a:schemeClr>
                </a:solidFill>
                <a:latin typeface="AHDN" pitchFamily="2" charset="0"/>
                <a:ea typeface="Tahoma" pitchFamily="34" charset="0"/>
                <a:cs typeface="Tahoma" pitchFamily="34" charset="0"/>
              </a:rPr>
              <a:t>What items can we NOT reuse?</a:t>
            </a:r>
            <a:endParaRPr lang="en-US" sz="5400" dirty="0">
              <a:solidFill>
                <a:schemeClr val="accent5">
                  <a:lumMod val="50000"/>
                </a:schemeClr>
              </a:solidFill>
              <a:latin typeface="AHDN" pitchFamily="2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09600" y="1295400"/>
            <a:ext cx="8001000" cy="424731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182880" indent="-365760">
              <a:spcBef>
                <a:spcPts val="600"/>
              </a:spcBef>
              <a:buFont typeface="Arial" pitchFamily="34" charset="0"/>
              <a:buChar char="•"/>
            </a:pP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Gentium Basic" pitchFamily="2" charset="0"/>
              </a:rPr>
              <a:t>Some things are considered </a:t>
            </a:r>
            <a:r>
              <a:rPr lang="en-US" sz="4000" b="1" dirty="0" smtClean="0">
                <a:solidFill>
                  <a:srgbClr val="74892F"/>
                </a:solidFill>
                <a:latin typeface="Gentium Basic" pitchFamily="2" charset="0"/>
              </a:rPr>
              <a:t>true waste </a:t>
            </a:r>
            <a:endParaRPr lang="en-US" sz="3200" b="1" dirty="0" smtClean="0">
              <a:solidFill>
                <a:srgbClr val="74892F"/>
              </a:solidFill>
              <a:latin typeface="Gentium Basic" pitchFamily="2" charset="0"/>
            </a:endParaRPr>
          </a:p>
          <a:p>
            <a:pPr marL="182880" indent="-365760">
              <a:spcBef>
                <a:spcPts val="600"/>
              </a:spcBef>
              <a:buFont typeface="Arial" pitchFamily="34" charset="0"/>
              <a:buChar char="•"/>
            </a:pP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Gentium Basic" pitchFamily="2" charset="0"/>
              </a:rPr>
              <a:t>Waste must be </a:t>
            </a:r>
            <a:r>
              <a:rPr lang="en-US" sz="4000" b="1" dirty="0" smtClean="0">
                <a:solidFill>
                  <a:srgbClr val="74892F"/>
                </a:solidFill>
                <a:latin typeface="Gentium Basic" pitchFamily="2" charset="0"/>
              </a:rPr>
              <a:t>disposed of</a:t>
            </a: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Gentium Basic" pitchFamily="2" charset="0"/>
              </a:rPr>
              <a:t> correctly</a:t>
            </a:r>
          </a:p>
          <a:p>
            <a:pPr marL="182880" indent="-365760">
              <a:spcBef>
                <a:spcPts val="600"/>
              </a:spcBef>
            </a:pP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Gentium Basic" pitchFamily="2" charset="0"/>
              </a:rPr>
              <a:t>Some examples are:</a:t>
            </a:r>
          </a:p>
          <a:p>
            <a:pPr marL="182880" indent="-365760">
              <a:spcBef>
                <a:spcPts val="600"/>
              </a:spcBef>
              <a:buFont typeface="Arial" pitchFamily="34" charset="0"/>
              <a:buChar char="•"/>
            </a:pP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Gentium Basic" pitchFamily="2" charset="0"/>
              </a:rPr>
              <a:t>Incandescent light bulbs</a:t>
            </a:r>
          </a:p>
          <a:p>
            <a:pPr marL="182880" indent="-365760">
              <a:spcBef>
                <a:spcPts val="600"/>
              </a:spcBef>
              <a:buFont typeface="Arial" pitchFamily="34" charset="0"/>
              <a:buChar char="•"/>
            </a:pP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Gentium Basic" pitchFamily="2" charset="0"/>
              </a:rPr>
              <a:t>Used medical supplies</a:t>
            </a:r>
          </a:p>
          <a:p>
            <a:pPr marL="182880" indent="-365760">
              <a:spcBef>
                <a:spcPts val="600"/>
              </a:spcBef>
              <a:buFont typeface="Arial" pitchFamily="34" charset="0"/>
              <a:buChar char="•"/>
            </a:pP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Gentium Basic" pitchFamily="2" charset="0"/>
              </a:rPr>
              <a:t>Unused paint or chemicals</a:t>
            </a:r>
          </a:p>
          <a:p>
            <a:pPr marL="182880" indent="-365760">
              <a:spcBef>
                <a:spcPts val="600"/>
              </a:spcBef>
              <a:buFont typeface="Arial" pitchFamily="34" charset="0"/>
              <a:buChar char="•"/>
            </a:pP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Gentium Basic" pitchFamily="2" charset="0"/>
              </a:rPr>
              <a:t>Special items need to be verified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eading.gif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-1" y="285750"/>
            <a:ext cx="9144001" cy="5588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80986" y="152400"/>
            <a:ext cx="883921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dirty="0" smtClean="0">
                <a:solidFill>
                  <a:schemeClr val="accent5">
                    <a:lumMod val="50000"/>
                  </a:schemeClr>
                </a:solidFill>
                <a:latin typeface="AHDN" pitchFamily="2" charset="0"/>
                <a:ea typeface="Tahoma" pitchFamily="34" charset="0"/>
                <a:cs typeface="Tahoma" pitchFamily="34" charset="0"/>
              </a:rPr>
              <a:t>What’s it like to be waste?</a:t>
            </a:r>
            <a:endParaRPr lang="en-US" sz="6000" dirty="0">
              <a:solidFill>
                <a:schemeClr val="accent5">
                  <a:lumMod val="50000"/>
                </a:schemeClr>
              </a:solidFill>
              <a:latin typeface="AHDN" pitchFamily="2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33400" y="1447800"/>
            <a:ext cx="7772400" cy="190821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182880" indent="-182880">
              <a:spcBef>
                <a:spcPts val="600"/>
              </a:spcBef>
            </a:pPr>
            <a:r>
              <a:rPr lang="en-US" sz="3600" b="1" dirty="0" smtClean="0">
                <a:solidFill>
                  <a:schemeClr val="accent5">
                    <a:lumMod val="50000"/>
                  </a:schemeClr>
                </a:solidFill>
                <a:latin typeface="Gentium Basic" pitchFamily="2" charset="0"/>
              </a:rPr>
              <a:t>Pretend that you are a piece of waste</a:t>
            </a:r>
          </a:p>
          <a:p>
            <a:pPr marL="182880" indent="-182880">
              <a:spcBef>
                <a:spcPts val="600"/>
              </a:spcBef>
              <a:buFont typeface="Arial" pitchFamily="34" charset="0"/>
              <a:buChar char="•"/>
            </a:pPr>
            <a:r>
              <a:rPr lang="en-US" sz="3600" b="1" dirty="0" smtClean="0">
                <a:solidFill>
                  <a:schemeClr val="accent5">
                    <a:lumMod val="50000"/>
                  </a:schemeClr>
                </a:solidFill>
                <a:latin typeface="Gentium Basic" pitchFamily="2" charset="0"/>
              </a:rPr>
              <a:t>What do you look like?</a:t>
            </a:r>
          </a:p>
          <a:p>
            <a:pPr marL="182880" indent="-182880">
              <a:spcBef>
                <a:spcPts val="600"/>
              </a:spcBef>
              <a:buFont typeface="Arial" pitchFamily="34" charset="0"/>
              <a:buChar char="•"/>
            </a:pPr>
            <a:r>
              <a:rPr lang="en-US" sz="3600" b="1" dirty="0" smtClean="0">
                <a:solidFill>
                  <a:schemeClr val="accent5">
                    <a:lumMod val="50000"/>
                  </a:schemeClr>
                </a:solidFill>
                <a:latin typeface="Gentium Basic" pitchFamily="2" charset="0"/>
              </a:rPr>
              <a:t>How does it feel to be thrown away?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eading.gif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-1" y="285750"/>
            <a:ext cx="9144001" cy="5588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80986" y="159603"/>
            <a:ext cx="883921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dirty="0" smtClean="0">
                <a:solidFill>
                  <a:schemeClr val="accent5">
                    <a:lumMod val="50000"/>
                  </a:schemeClr>
                </a:solidFill>
                <a:latin typeface="AHDN" pitchFamily="2" charset="0"/>
                <a:ea typeface="Tahoma" pitchFamily="34" charset="0"/>
                <a:cs typeface="Tahoma" pitchFamily="34" charset="0"/>
              </a:rPr>
              <a:t>Who can [produce the least waste?</a:t>
            </a:r>
            <a:endParaRPr lang="en-US" sz="4800" dirty="0">
              <a:solidFill>
                <a:schemeClr val="accent5">
                  <a:lumMod val="50000"/>
                </a:schemeClr>
              </a:solidFill>
              <a:latin typeface="AHDN" pitchFamily="2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81000" y="964079"/>
            <a:ext cx="8229600" cy="540147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182880" indent="-182880">
              <a:spcBef>
                <a:spcPts val="600"/>
              </a:spcBef>
              <a:buFont typeface="Arial" pitchFamily="34" charset="0"/>
              <a:buChar char="•"/>
            </a:pP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Gentium Basic" pitchFamily="2" charset="0"/>
              </a:rPr>
              <a:t>Work in a small team</a:t>
            </a:r>
          </a:p>
          <a:p>
            <a:pPr marL="182880" indent="-182880">
              <a:spcBef>
                <a:spcPts val="600"/>
              </a:spcBef>
              <a:buFont typeface="Arial" pitchFamily="34" charset="0"/>
              <a:buChar char="•"/>
            </a:pP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Gentium Basic" pitchFamily="2" charset="0"/>
              </a:rPr>
              <a:t>You will receive a bag of trash – what others call waste</a:t>
            </a:r>
          </a:p>
          <a:p>
            <a:pPr marL="182880" indent="-182880">
              <a:spcBef>
                <a:spcPts val="600"/>
              </a:spcBef>
              <a:buFont typeface="Arial" pitchFamily="34" charset="0"/>
              <a:buChar char="•"/>
            </a:pP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Gentium Basic" pitchFamily="2" charset="0"/>
              </a:rPr>
              <a:t>Sort the trash and eliminate/save as much as possible </a:t>
            </a:r>
          </a:p>
          <a:p>
            <a:pPr marL="182880" indent="-182880">
              <a:spcBef>
                <a:spcPts val="600"/>
              </a:spcBef>
              <a:buFont typeface="Arial" pitchFamily="34" charset="0"/>
              <a:buChar char="•"/>
            </a:pP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Gentium Basic" pitchFamily="2" charset="0"/>
              </a:rPr>
              <a:t>Use the methods we learned for reducing waste: </a:t>
            </a:r>
          </a:p>
          <a:p>
            <a:pPr marL="182880" indent="-182880">
              <a:spcBef>
                <a:spcPts val="600"/>
              </a:spcBef>
            </a:pP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Gentium Basic" pitchFamily="2" charset="0"/>
              </a:rPr>
              <a:t>REDUCE, REUSE, RECYCLE, COMPOST, SHARE </a:t>
            </a:r>
          </a:p>
          <a:p>
            <a:pPr marL="182880" indent="-182880">
              <a:spcBef>
                <a:spcPts val="600"/>
              </a:spcBef>
              <a:buFont typeface="Arial" pitchFamily="34" charset="0"/>
              <a:buChar char="•"/>
            </a:pP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Gentium Basic" pitchFamily="2" charset="0"/>
              </a:rPr>
              <a:t>Know what does need to go into the trash bin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eading.gif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-1" y="285750"/>
            <a:ext cx="9144001" cy="5588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80986" y="159603"/>
            <a:ext cx="883921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dirty="0" smtClean="0">
                <a:solidFill>
                  <a:schemeClr val="accent5">
                    <a:lumMod val="50000"/>
                  </a:schemeClr>
                </a:solidFill>
                <a:latin typeface="AHDN" pitchFamily="2" charset="0"/>
                <a:ea typeface="Tahoma" pitchFamily="34" charset="0"/>
                <a:cs typeface="Tahoma" pitchFamily="34" charset="0"/>
              </a:rPr>
              <a:t>Waste Busters!</a:t>
            </a:r>
            <a:endParaRPr lang="en-US" sz="4800" dirty="0">
              <a:solidFill>
                <a:schemeClr val="accent5">
                  <a:lumMod val="50000"/>
                </a:schemeClr>
              </a:solidFill>
              <a:latin typeface="AHDN" pitchFamily="2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81000" y="1143000"/>
            <a:ext cx="8458200" cy="400109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182880" indent="-182880">
              <a:spcBef>
                <a:spcPts val="600"/>
              </a:spcBef>
            </a:pP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Gentium Basic" pitchFamily="2" charset="0"/>
              </a:rPr>
              <a:t>Points:</a:t>
            </a:r>
          </a:p>
          <a:p>
            <a:pPr marL="182880" indent="-182880">
              <a:spcBef>
                <a:spcPts val="600"/>
              </a:spcBef>
              <a:buFont typeface="Arial" pitchFamily="34" charset="0"/>
              <a:buChar char="•"/>
            </a:pP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Gentium Basic" pitchFamily="2" charset="0"/>
              </a:rPr>
              <a:t>REUSE: 10 Points</a:t>
            </a:r>
          </a:p>
          <a:p>
            <a:pPr marL="182880" indent="-182880">
              <a:spcBef>
                <a:spcPts val="600"/>
              </a:spcBef>
              <a:buFont typeface="Arial" pitchFamily="34" charset="0"/>
              <a:buChar char="•"/>
            </a:pP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Gentium Basic" pitchFamily="2" charset="0"/>
              </a:rPr>
              <a:t>RECYCLE: 3 Points</a:t>
            </a:r>
          </a:p>
          <a:p>
            <a:pPr marL="182880" indent="-182880">
              <a:spcBef>
                <a:spcPts val="600"/>
              </a:spcBef>
              <a:buFont typeface="Arial" pitchFamily="34" charset="0"/>
              <a:buChar char="•"/>
            </a:pP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Gentium Basic" pitchFamily="2" charset="0"/>
              </a:rPr>
              <a:t>COMPOST: 8 Points</a:t>
            </a:r>
          </a:p>
          <a:p>
            <a:pPr marL="182880" indent="-182880">
              <a:spcBef>
                <a:spcPts val="600"/>
              </a:spcBef>
              <a:buFont typeface="Arial" pitchFamily="34" charset="0"/>
              <a:buChar char="•"/>
            </a:pP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Gentium Basic" pitchFamily="2" charset="0"/>
              </a:rPr>
              <a:t>SHARE: 10 Points</a:t>
            </a:r>
          </a:p>
          <a:p>
            <a:pPr marL="182880" indent="-182880">
              <a:spcBef>
                <a:spcPts val="600"/>
              </a:spcBef>
              <a:buFont typeface="Arial" pitchFamily="34" charset="0"/>
              <a:buChar char="•"/>
            </a:pP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Gentium Basic" pitchFamily="2" charset="0"/>
              </a:rPr>
              <a:t>DISPOSE in trash if required: 0 points</a:t>
            </a:r>
          </a:p>
          <a:p>
            <a:pPr marL="182880" indent="-182880">
              <a:spcBef>
                <a:spcPts val="600"/>
              </a:spcBef>
              <a:buFont typeface="Arial" pitchFamily="34" charset="0"/>
              <a:buChar char="•"/>
            </a:pP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Gentium Basic" pitchFamily="2" charset="0"/>
              </a:rPr>
              <a:t>DISPOSE in trash but NOT required: -2 points</a:t>
            </a:r>
          </a:p>
        </p:txBody>
      </p:sp>
      <p:sp>
        <p:nvSpPr>
          <p:cNvPr id="2" name="AutoShape 4" descr="data:image/jpeg;base64,/9j/4AAQSkZJRgABAQAAAQABAAD/2wCEAAkGBxQTEhUUExQVFBQXGRwXFRgYFhccHRgXFxoXGBcXHBcYHCggGBwlHBQXITEhJSkrLi4uFx8zODMsNygtLisBCgoKDg0OGxAQGywkHyQsLCwsLCwsLCwtLCwsLCwsLCwvLCwsLCwsLCwsLCwsLCwvLCwsLCwsLCwsLCwsLCwsLP/AABEIAMIBAwMBEQACEQEDEQH/xAAbAAABBQEBAAAAAAAAAAAAAAACAQMEBQYAB//EAEIQAAIABAQDBQUGBQMCBwEAAAECAAMRIQQSMUEFUWEGEyIycUJSgZGxI2KhwdHwBxQzQ3JjkuFT8VRzgqKywtIW/8QAGgEAAgMBAQAAAAAAAAAAAAAAAAECAwQFBv/EADkRAAIBAgQDBgYCAgEDBQEAAAABAgMRBCExURJBYQUTInGB0TKRobHB8CPhFELxM0NSFSRygsIG/9oADAMBAAIRAxEAPwCV/Cnj0uSZkiYwTOQ0snQtQgiugNMtIm3dAz1Y0YdRvv8AOIhcYmyT/kPx+W8AmrkKZJB8piuUEycZtakXEyFdck1Qw66imlDtFTvEui76Gd4vwM3ahnoLki09B12nKOt+oiyNS+TzIuOxmJuDOUvLYTUHmKghk/zTVPW46xO2xCxDWbvAKx3ewgBM2AAc8IYhmQgBLQAIXgGJ3kIBRMgA4tAAheAAC8ACZ4QHZ+ogGCX6iABC8AA95AB3eQADngATPDGdngAQvAAmeAQmeAZ2eAAc0ICvDGlfh+saLFRuex/b2ZIpLnkzJWx1ZP8A9DofnCE0escN4nLnIHluHQ7g/uh6QgJM6UDffnAx3Is6RzFoTQuqIcyURcbfMRRKnzRdCrykU3FeDJNbvATJnC4mpY1+8BSvqKH1gjNx1JuF9DI8WwhQ0xSZCbLiJQqrH7yWBPplbmDF6fEtylpplTisIyDNZ5ZNBMQ1UnkTqrfdYAwW2Ah95CAUuYBCFuekIYJaADs8IBO9MAzu9gATvPWABO8gAQzIQAl4AELQDEzwAIXgA7PDAHNCA4PDA7PCA7PDsAtYABYwAIGhDHZWHdh4Uc+gr+UJtIEm9B0cOm/9NvlEeJEuF7FKin4DWNRnCnTwPJ8yIAD4H2jxeCnZpTE5iM0pqlZlaAAjnyIvAxHuXY3trIxyeA5Jq/1JTHxLzI95eohNDNVmBhAMzZHKAOhAnSPrFco3JRk4vL5exFmyhQggFSLggEEciDYxS4yg7ovjOM8jL4/stlJmYR+6c+aWxqjDlU1oPutUdRFkayeuT+hGVNrQyWNw65yk1DhZvoe7bkaXKA8xmX0i59SvUrsVIeWQGFAbqQQVYc1YWYekRsOwyXhCEBgARjAAGeAZ3eQALngAvOz/AAKZiPEaLKBuxrV6aqvPqdB62hqDauOLhxJS0F41wB5ZLS6umtAPEo6jcdYqVS7s8mbamF8PHSd19UUJmRMxAl4AErABwMACmAASYAOVhuCfQ0/KAB3vU91tN33/ANukFgLHh3GklA0k1J3Lbf7YrnBy5k4ztyLbBdq5bNSYglimoJN+VAsVuk+RJVNyVN7QYU6sD6o35rC4Jj44kHE4rBThdghG4UqfTShia40LiixpJeDA8OIYf+sj8oTcnyEuEeOKw/8A4g/72gs9h+E8/adreNplAR7EmtfZuNajmL2rpTUQgJUsK9A1udPyhgRss2Q6zJTMrqaqym4+X0MAHrfYP+J6TiJOLyy52iuLJMO3+LdN9uUID06VODDnCAJkBFIAIk+RTS4iLQ9SC0uumvL/AJimVNPQujUcfi+ZWcU4as1cjqGHutWlehF0PUfEHSIRnKm7ci1xjNXRhuIcFmyCVk+NWuZEyjFqboBQTqc0o45CNMZqXwsocXHUpO6lTD9me7et5UxgATuFmmw5ZX+ZhuwivxCMjFXVkYahgQR8DCaAaLwgBLwAIGgA1nZTssZwE6dVZWqroZnXovXU7c4sUbZsi5cjczJ4QAKAAKAAbAaACIuTFa5RpPZj4da68usYMRXpxWebOzgsHW/6nwrrz9CHxPgUqdXKSJupZRYneqDX1H4xXhsRNvxf2bcTgIzXH8JjOJcPmSTRxQHRhdW9DG+MlJZHDrUJ0naSIgMSKRc0AHVhAcXgAHNAAp+MMBZLgN4hmF6itNjS/QwnfkSg4qScldAhW5fgf0gI2BYHex62gAIIenzH6wAAxgA4eo+RhAQGoIvKhpjaEAqPQwhk2XPzWMSTFYj4zBA3F4ANd2M/iFNwpErEEvKsAxqSvRqXYfeHiH3hYAHtnB+My56hkYGoBpUGx0YEWZT7wt8bRECxzA6H97wXAjTJAJ5RGxNSIM6Xzv8AXSvxFog431GrxzjkRMbgldSrKHXcEfj0PWKJU2s4l0Kqfhl++W5iO03BEJzeKaPeFO9Uf5nwz16N4vvRfTnJq0kVySXw/Izs6XNly/EFxeFW1fEGlV29/Dt0bwnk0W22Ip8iG3DVmiuGYzDvKagmj0AtNH+F+aiFZPQZVXBvqNQeY2hCNz2V7GkgT8QBlsyy611uC9PL/jvvyiyMUs2VSqK/CtTXYzGhRr6UiE5pastoUJ1ZKMFdlJMmvNNBYfvUxysRi2llkj1GF7MpYdcdTOX09B6Rg3ZklSlNXFQxBAZR5iCdVHMRnpYapUalJeRrqYilBOpVksuXNPy3NtwbhSYdaA5nI8Tbn0Gy1js0qUaastTy2Nx08TK7yjyX7zMdx/CTFd+/RMkw2yr9meQHJvW8Z8QqkZcaOp2dKhUp93J3ezMZxbs4RVpFWHuE3Hofa9NfWCliVLKWTK8V2VKHipZ9DNMaGh13qPyjUcdpp2YlYQhxsNMChijBToxU0+BMF1oOztcbIOlDDFYn8EI7wZu6CjXvGoP+TFdR2WRKOpq0OFUEoMO7bDMn1JsIz3m3ndGi8FpYYmdpnl+aQh5FJgI+YrAqKejIuq1qiJie1kt7Phw3+RH6RJUJLSQu+vqjn7XSzrIqQKC6kemlYO4l/wCQ+/WxSy+Iyw2b+XXWtCz/AC1i5xla1yriV72HH4tLJr/Kyv8A3fkYShL/AMn9B8a2M1Na8aTMA7CABBCGOI1IAJUifDTBhz5AbSJCJXAOOzsG4yljLrUrWhUnVka+VvgVO4MID0HgfbUqRMQmZJdvHQHwO18rrUmWxNean2SdBY7SyK7OGa0PSuFcUlz0zy2BB/A8jFLTi7MsTTV0SJ0qsJ5jTsV3FH7pCwUs3sqNWPLqNzAoNvIJNNZmMwnHBMHjCyyTSrKe7Y7gbobjmPSJWyIXlDqvqS53DkDsyZkYVAYGhAa4IrUOtCLGqmhtEZ+GWROE+ONzL8Y7PKStcsia3kdAe6dhQ+KWKtJa4utV6LD11JF1wrgDDK+NVJ0wXRvaA0FZg8M/41p70TtZZgqjTui2xc5lBaWagakar6jb10PWM1TjhnDM6dH/AB8X4K6s91kVqus7zDI27geE/wCS7eq/KObWxMX8f76Hap4Z4KP8XiWz+L0l+H6MaxMwysoCgpY1N1mdKg6dK1iiNGUZcc89tjVRlHEJ+K0ttHHzT59dDX8N4xIxahGAVxSiE0oRvLYUNfShEdmjiY1Mnkzy+N7Nr4V8XxR390UnHeDYmTNOJlu8612/uIo2yizr6CvMHWI1qEm+KDz2NOAxeG4e6rQWfMncI7US5693iAozWrTwN6g+U/h6RCnis+Gpkx4vsmdP+XDvij9V7/cZ4t2XZavh/Euplk3H+DHUdDfrBWwsZ5xyf0DB9ruPgrZrcx3E+FS51cwyTBbNShB5MDr6GMsalSi+GR1a2EoYuPFHXdGQ4nw2ZIPjWqnRhof0PQxuhVjNZHncThKlB+JZbkM4hqUzNTlmNPlE7IzBJi3Xyuw9Cd4LJgnYjlj1MMR2aADi0IDqwALAAlYADDCACATUn9IuKgXX5QgOraABFMIY6pgAeSZSGA8CGhiGJU2ZIfvJTZWpQ2BBU6qymzKeR5dBD0A1HZrtQ6zBMw5Im+3hyS2YDUySbzF37skuNi2zbvqK3NHsfZbtTJxqBpbAP7SVuOZHMfTeINWBMuaS3ahu4rtpXl11iyEnFZFVRKTPOuI4bL3mHxJOZZisswAVKOCocitHvZjr5bmkFsiSnmR8bip2HpRe+WaJKyxVihIQI9DSsshZdaWuRUEQSSsJQbd4u3UtsNKBFScx1oR4v0alTdQPQRFRtoLvWnaWX2ft6jM/itLLQrup0PyuD1F+sRbLVEig5jmw7MH/AOmT4+uRhaYOmvQ6wiaGUxiTKJMPcmviZV8JvfMgup9LV2GsY6uEpzlx6SOxg+1J0Mpri23RvcPwrDmR3IVXlkVOhzV9uo1JpqOVo2RhGMeFLI5eJxFWrV72UrS3WVlt5GJ4jwQy5wlIaMTVAxpmWvmR/apuPMOupw18JZ3gehwXbS7vhxO2qV0+jXJ/R9DSTeLTMFkGJYTZLeFZq+ZW5Mmri3mFTzjSuKnHxO6+pyakaOJlehFxltyfk+Xlodxfs3KxI72Qyo5vmW6P/ko36i/OsE6dOtG/1HhsdXwU+CV+qZS4DjE/BOJU5Tl2Umtuct9COn0jLerh9c4nWnQwvaK46b4Z/uu4PHsd/Nzl7lAAoFXsHeuxHuj4xTi8ZT4cxYTA1MJ4qsrLZfYiTsECShIZfbqLAenXaOfDE+HjS8jpcaqU7yjry3Mjxvs0KlsPWnuE/wDxJ+hjp4fFNq1TXc5GK7Ilbip/L2MuwIJBBBGoIoR8I3Jp6HDlFxdmrMEtAIPvEy+U5uea3yy/nBmPI6UVNc2YDbKAfnUiDMSHJay6eMzA3QKRSnU1BrCd75DyGe8poT9IkRO72prQfK3yhAKz1P8AxT8BAMi0ta0XlI0xiIwiLQACqwhhZoAHmFoYCK9IEA4ZlbGGJlfPlUIK61qKagjShGhhtCL3hHH2zh2mdziR5Z9wrnbvwuhtTvRz8QOoE9x5M9F4H25fvWGIQpOsTpyoGWlmU3IIqDW0WxatYpqQknc2eNxEjFySZmXMLqfKD0zaqdr/ACMDXD5EOPnzM5hpQlO7VfxUXK+iy1qVQobasx51Y6WpU2XweV0LPnCZaWcr7ITYn7jnQ9GNeROkInwqWpXTp4YlZoKOLF6GteUxBr6i/rCunqV8EofDmtvYg4mUyEV0N1YGoYc1Ya/lvSItWJwmpaD/APOLNtPqG2nAVb0mKP6g6+b10gvuTJXD+JTsE6+1Ka4oao43ZG2P7IhNNaEk1bPQ2uKlSMfIAJqpoyOLNLfY/dYctDEsmrMKcnB8UPUw2PVxNEnG1M2WPs5oqaofaC6MDS9PEDz0jBXjKOUtOTPR9nuEv5MOlxc4vK/k+T6fD5EuTip+BmAHwhrhTXJMHSuhv0MVpVaDvy+hqlLBdpRtdcXykvdfNPkPcf4u+NMuUqlJYIZhYsW6Nso6UJ+UGIxy4HyMtHslYZupOd7ea8ga92SiBc5Aq1PLSlyDoRStL3vvSOJ/1EpzeS5b/v8ARuS71cc72XLf99NiFiZ9BlXTUndjuTGinBt8UjZTh/tL/gnrwiwIfYVtvEe/6GX/ADM80U3aDgEt6Zz46WZRcevvCNmHxMl5FNXC0sZFtqz3MHxXhMyQfEKrs40P6HoY6lOrGayPO4rBVcO/EstyvJi0yBUtUHTWABC55mARxMACQgHkkuRUIxHPKf0gutx2ew3oaxeUjTL8PzhDEyU11gAEQgDCXEIY47C8MBs/O0IAGMAAONDDTFYFkB6GGItuz3eTWXDsrPLBqGBo0gHV0fZecs1VuQN4jKagrs0UKM681Tir/jqet8B7PuZNS5oPaavjbTNlrYfu8cTGdq+LgWZ2qdLDYKaSXFPm9hrFO0tu6nqSBpQjMvIq24+6bekXYbHKUb3uvsX4js2hjYd9h3wy35PpJflZ+ZXY7DMl65kOjAc9mB8p/A7R04yU48UXdHmJKUJunUVpLl7PmgBjVcBZwJAsrjzr0v516G42I0hk77iPnlD2Zkl/Uo9PxRx8GHpqXK50k/EsnugEwPeH7Grc0PnXrsHW+ovzAgtzRFVGnwz135Mv14WuEkNMxb/ZtYSBRu8cjw091t8wIIAudoHaKuy+EHUlwx1E7O40yDnl5nkm86UaGZL+9QWenvDbUC0YoVOGTlHNc0ekr4RVaMadSKhNfC18L6PZ9Hz0vmbR8NJnd3NojhPHLY6Co1B29Da2xEb1aSus0ecfHTk4SvF6MxfantGZswoAqYWWftXmp4ZhpYVIqq7hlodwYyYjEuL4I5vY34TAQ4XVqy4bbOz9P36me/8A7GSVP8ipnOlQZLHIxXXPLzLmmCvsjxWqV3jG+zFUleWjzt+Oq88xVO1pO6mru+UtE/Ncv3MzWF/iPTwzMNYn7QrMOY/AjUcqxa+zqd7305Fj7ZrN3SWRe8D41h8S6qkzKzEeBwValdBqGNNlJMU1cNOKdjrw7ZoVIWd1Lbr5m2WfJJ8MwV6mnzBpHKlTa3K7VUvFEqOK1ZwFGY09m9a+kXUcou50cM0oNvLzClcFd1o9ADqGvUegt84bxCi7orrYqi0424vsZrtH2Ey+LDHMfaln/wChP0Pzjdh+0VLw1Mupwa+B4rzpq3QwzoVJDAqRYgihHqDHTTTzRy5RadmDDInEwAITAIMTW94j4/8AMKyJXYpWg9PrGgpGu8v6REYhPOEA2RCGKBvX4QAdmrAAoMABCm9adPxgABjABK4Zwx5zZVFB7THRRzP6Q9BqLbstT2Dsf2VSVLDzBRBeh8zn3m6W0jzXaPaLnLu6Z3IP/Eh3VPOo/ie3RF5xfigli9z/AG06bFqeyNucc2hRdR5erLcJhJVXlp/s/wALqZybMNe9mnM7XUH92Eboxv8Ax08kjtwgrd1SyS1/dyRwPh0/EMzKQooQzMKqTsmXRhpbbXlHYwVOUfh0OV23DCKkoVF4v9barr5fcrOJ8KZHKhCkwXMrXMPelN7a75dR1jpOOx5JVHDKbuuT99vPQf4LwbFOuaXLrLagIcgK4JpUqSCQK1zC4pY1iKTNKkk83Yv+IcPfADv5Dd5tMlNUll1Il0FRTWw0FT1rlGcXxJ+hspzw9an3Moeq19eTLXBYyRjJRGUMCPHKfVeo/UfhEqdWNRZa80ZcTg8RgZJu/Dyf79mR+B9lpcmcZmdnVbylbVDeuZvbptXrWsQjh4KfEjVU7XrVcP3XJ6vnbb3M12o7Q4du8kSZwky3ahqwWVPmUOZFav2IJpVvITrStWJWl4Y5DpPu2q1dX5Z69Pl9DyzifGZomHD46Qe7U0EryvJ5NKe9971VvlSUYKBmrV5VZNy+RXY7gxRP5jDuZ2HBH2iijym2Walay2+9dTsxiZQ0HLxsnEDLiqpN9nEqta8hOljzj76+Pnm0hFdnHTQh8S4XNw5XOBla8uYhzJMGzI4sfqNwDA0TjJPQvOA9s5sohZ4/mJVRmDHxgdJmp10avwiipQjLTJm/D9oV6OUXl1zPaeA4iTNkJMw+Uyn0IFLjVW3DClwY89WpThK0zf8A5Pf+K5MmmgrFEicFd2Kx2qYSOhFWVin47wGViR4xRxo41HQ+8Oh/CNeHxc6Wma2KK+FhWWeu55xxvgU3DN4xVT5XXyn9D0MdyjiIVV4fkcHEYWdF+LTcq4vMwhgA6sABMa0+fzi15lY2ks67QgEJgAUpXTSn7rAASMQaWNdQYBiCnI9KGABWcDa/z9YQCZ6/nABM4Twp57GllWhdvdBsPnS0FuYz1jsT2cUrUAKqkZQQDmY+0a6/HnHMxlWVWXcUmr+dr9EzdS/9slUms3p06+xfca4usuopmmA+EXy1pXNrYCunOseepYWcnZ5LnuunmdTBYOda0k/C9Xztt59djOF6VmzTmZtAdz+Qjba/8VPRHbUVbuqSskP8F4RMxbkklUHmenyVRufpHSw2F4lZZJFGOx9PA00kryei/LJsjiM/h0zupy5pDHwMNDzyn2W5ofhzjXHjoZao5VT/ABu0/FHwVOvPo/c1M+TIxsoGuZa1VlNGRhcEHVWBpbeNkZxmrpnArUKlCfBUWe3J+6IC42ZhmCYkgoTRJ4FFbkswf2n2r5T0JpA8ilwtnT05x5ry3XTUDtJwD+aKTZblJ8seCpOU70p7B+8vTWIVIKasa8FjVRlxWTRH4D2fdvtZ6mVNBIorAEnTOctgeVLMDUjnnp4dp8Uten3Opiu1YOHdUs4vVSV7dF0+q5Mz/bHtiJKzJE7xKPCzpmRpwYVCJ7pvdhVDTkaRc5u6ja5zo4WnGDr34XyWqvt+6Hk3aCS06uIlv3sjagoZAPllzJY8mlmFVbWtaxLhS0M0q0qkvFk/p6A4HjCtLEjFq06StpbAjvZH/lufMv8Apt4eWU3gTEHMwc7BlcRh5ueU1VSdLHhYHWVNRh4TzluCD1F4CS6DUyRKxR+yVcPPOsqtJcw/6TN/SYn+2xpyO0FwsmBw/ik3DZ5MxM8on7bDzQQCeY9qVM5OtDYai0FyuUM9mP4rgiTVadgS0xBd5DU76SNzQf1Zf31uNwILEVOztL+iR2E7UHBTxmJOHe01eXuzAPeX8RUcozYqgq0Lc+RppVXTlc9sxc6tKGoN6jQg6EdKX+MeYkmm0z0eHSa4iJWEahnEE0tFtO3MkhifJDoQwqDYggEfEbxZGfDO6HJKSaaMZxrsYcpmYe9PNLrf1QnUdDf1jqUcfG/DU+Zw8V2c026fyMc6kEgggixBsQeo2jpLM5MlZ2YMAiRkp+/yi4qClTBmoaAE0PIV3+EADWUUsLiprXUbW2p67whjVIQDljqfkBABz0MAAPU06dB635xEYNIYFz2Xx3dYhWrQMCjciGFgwJoQSBWIVL8LsbcBOMa8VLR5P1PS8JjHlgmUSB7SAnw03B3X8frHGrYaFR8Vsz1tXD052jVS6O2Xl+5fYZlJWs2Yaj6nYCM83/26epdLwpUqaNR2O4cJgOImAE1yywRUKF1IB3qafDrHYwGHjCHEee7axcqTWHpuyteW7uQ+O9pVkYwph0JdafzFTSW1QDTL/wBQAjximwNQLX1a6pmPBYCpjI2k8uT2/roaXDYqRjZJBAdDZ0YXHqNuhHwi2FSNRXRkxOFrYOpaWWzWjI+GwUnh8iY4zlVqzHzOR7K22FafiTqYIwjTTsKtia2KlGM3pkjuB8clYyXTKAWHjlPQ1X6Mv7IEKFWM8lqSxGCrYZKb0ejRGmYKbhPFJDTsPvKrWZKHOWT50HuE1A8vKJuJlaU3dO0vpLz2fX5lH2z7UMZFJByyWUmbiAbBRYy13V73rQ3oN4pq1GlZczbgaMJScqrtw5tPXz635W9Tx9uPrOPd4mWXw4tKC0EyQKUrLf2q6lG8JN7G8OKsrMhXq97NytlyX7zG5mCm4UrPkTA8pqqk5B4WG8qYjDwmlKy3BB+8LwXKpU01mODBSsV/RCyZ+8mvgmHnJYnwN/ptb3SdIeuhVdwXi0328/ciYDFzcM7BbV8M2W61VwPYmS21+o2IMRvYtsS53CpeIBfCAhgKvhmOZgBq0ptZyfdPjFNGF4eugWG8PxJJiiVi1Z1AypOWhnShsL/1kHuMbDykaQ01zH0ZGx3DJuGKTUfMhP2OIksQCRyazS3G6mhHpeGRcbroO99KxR+2KyJ5/vAUlzD/AKqKPAx99RS/iGphNlVnDTNfU9I7DmcsgyJ6lXkkKpqCGlMCyFWFmUUIBFqU5Rw+0qKUuNczvdlYjji4apaexojHKR1yNMWt6kRcnZ2J6MOWvhA1O8Rb8TZC9nmH3dAL73P5Q07sOK7KbtF2blYipPhmbONf/V7wjVhsXOllqtjLXwlOss8nuYWd2QxYJAlhxsystD6VIMdZY6g1dyt8zjy7Prp2tcqHF/pHRZzACsIZyGlb/v8AWAAwp3Nudf1gAaexItTmIQHEwAKg5whgkCADg0A07HpXBsUZqS3WuZgNPe0N/Wscup4JM97hq8auHjUltn+SxxM0zKAjKy2y0oCdzTZoqhThnKOrJ04qnms0+f7yNZ2Cx4KNINmUll6g+YeoIr8Y6ODn4eDmjznb+FfGq60as/x8yF237MsZhxchczUpOljVgPbXmwAFRvTnE8RR41dGXsrtFYeXDPQzHD8cyMJkpqEaEb8wRuOhjmxlKnK61PXVKdLE0+GSvFnoXAO0SYiitRJvu7N1X9PrHTo4iNTLmeP7R7KqYV8cc4b7efuVPHuyTK3f4LwODmMoHKCfeln2G6aHpCq0FLxRyY8F2m6a7ur4oPcq8X2unTMO0ofZzq5HfRgBZhl9h9q+tOlEsVOK4ZLM6VPsahVn3lOXh5LZ+xk+LYo4XCkoqOjOqTJbjMrqcxOZedQKNYitjEcNN8TbepLtrD01h4wSzT15r/nmZWfwhJqGdg6lVFZshjWZJ5sD/dlffFx7QjY1zR5iM3F8M/R8n7Pp8iJwvHPJJKUKuKOjDMkxfddTZhy3GoIiFzQk0yfM4VLngvhQagVfDsczqBq0s/3k/wDcNwReFcnw30EXGLNAXE5iQKJPAq6jYOP7yDqcwGhOkHFfUodJwd4eq5emz+hEx3DXkspOh8UuYjVVqaMjilwfQg6gQ9BxkprL5c0PvPTE/wBciXOOk+lFf/zlGh/1QK38QOsO47Eas7CO0thQMBnluA0uauqkjyuu4YabEQXsGmZ0vhSz6thq5xdsOTVwBqZR/ur08w5HWGPhvobf+F01+6nK5LSlZQiknwt4i+X3dVtpHOx84RSUle5qwOHk5ylB8LS9H5rn9zYz5dBmU5l35r/kNvXSOVKimuOGa+q8/wBsdmjiLz7uquGXLZ//ABf41QxKQkctfxMVSkuI0uSTOk4fLWtzfxHWnKkE58YuK+Y4w9YSBAS5ykkVBIAzU2+G0E4tfgNMhwy+X5RFMOI8TY3j2h4sOZAAwTCGCSdIQB5YACKQAcVJ0vT6QDG2aEBxMAGh7KdpBhmo9krUE6LXUHoee0ZMTh+8WR2ezcbCEXQq5Rej2Z6bNlJikzy6CYBcE6jYH8mjkRlKk7PQ7MKk8LLhlnF7fdFVJd1cUqkxTY7gjYiNsZ/7J+p0JqE4O+cWsze8A7RrPoj0Sdy2fqp/KOlSrqeT1PH9odlTw/jhnD6rz9xjjfZGVOYzJZ7mafMQKq55slr9RQ+sOrh41NdSrBdp1sLks1sweCdlFlZjNYTCwoAAQFuDUHXNUChtSkV0cKoXu7mvG9tTrqKprhtnvf8Ar7lL2g7UzZLzcGjZpgpln2zIGXMVYaFxWmbrpUQ61bu1ZFeBwMcTNSeV75L90MzgcLSircnUnUnckxyatXWUj18IQoQsju02FD4Z5KXazVpcsl6D10+MRwk5Opxs52OoSr0ZSfLNI84wc1pbq8tijqaqymhB5gj93Mde55VwTVmX4SXjNAkjFHayyp5PLaVMPLysfdMF1LzK/FS6x+q919UVhkvLehzS5iHqrKw/FSIg7rU0RaauiyaZLxH9QrKn7TKUSYf9QAeBv9QWPtD2oLkhhJkzDl5UxMyEgzJL+UnZgR5Wpo69NRaHdoqqUk2msnv+6roM4vhwZTMkEvLF3U+eV/kB5l++LcwpiVtiHE0+GWv0f7sN4LiAVO6nL30itQtaPLJ1aU58h3K+VtxvAmSFn8EcZZmHYzpTOFlzEqGWYfKjrWsqZXS9DqCYbaSuJLY9Y4Zh8stVmkd9rMmBR45lACXyi+gGfU0BNY4eIrxrTcZZW0fuegw1GVKCet9QpjsjjUHpuD+BBilKVF3577+5pnSp16TUldfb2ZJoCLAK3LQE/d909PlygahVzjlL6Py2Zh4qlF+NuUN/9l57rrruMNNzA7EWI3BjPOLg7NG2FnmndPQQEioNwemkCaJWu7iSsorQb3I1rA+J2uNp3vzFWbTY/wC4RGw3FnjE9KGPaM8UgUqbfAfpAALJQ3H/AH5HlCGIqVsLk6QgJsrBTVUsZbACxJBAHz3hgRXJJ/XnvEWA3m5isMACRCGIIABmisIZadmO003COLlpfLdedOY+79Iz18PGqszpYPHuku7qeKD5c11Xsb0Y/vx3qvmzDwt9PSn4Rh7vg8LR66g6U6S7p3iaLifC6S5UytRNCmWwAFSRmysBYN1Fj0MOrRdB3WcPrH+jldn46UnKnJZx1XTT5brl1WQmC7T4iT4WImAe/Wv+7X51i6GKnFZ5otr9j4Wv4o+F9NPkFxHthiHUrLySa6sAWb4E2HrSJvGyayRnh/8Az1JO7m36GZkYcAmlWZjck1LEncxjqVHLOR2qNCnQjaJaNSUuX2z5jy6RizrSvyIK9WV3pyISsQa1vrWNS8JpaTVjL9o+EUYzkAyMauFFAjHpspOny5Rup1OJdTyvaGC7md4/CynVInc56RcycYs1QmIqaCkucBV0A0Vh/dl9NV25RJSvlL5lLpOD4qfquXps/oRcdw9pRAahDCqMpqrr7ytuPxG9IjJWLITjNZf2hZWMGUS5ql5Y8tPNLrrkJ2+4bHobwJ8iYzOw7ySs2U9Vr4JqWv7p3VqaqdRzF4kstCucE1Z6CukvEaZJM/lZZU09NpTnl5Sfd0iepnfFT1zX1XuvqbL+H/AGw+adMqs1hkEs+5W+caEkjQ6eunLxeM4ZcEeWvt5HUwuG4o95LR6P8mreRmuljun5qfa9NfWMCjGrnDJ7e3sdSNVwynpv77eenkAnlH4jkeYO1Yr43HwvTb90JS+I5zUaVG7WttRht66GmsTlSXDxwz+68/cgrp2/fQbyjVr2pmGoHL7wvodNoFWjJcFT0exTKnOEuOj6xej9n1+YWWmtCDoRoacorqUZQz1W5ZSrxq6ZNap6r93GBL81Nxf4f94i22kab5oRMOSK/mPzMXRpVZK8VkEq8YuzPGptW0+MeteZ4sdaeAtFFOvX8odxWGQPWu0RJClMrHQ/QwAP4zGTJgGZyRpSthTpAwImX5QgAZoQxK+kACQAIYBgFYRK5K4bxCZh2ql1PmQk0P6HrEJwjNZmrC4uphpXho9Vv7Pqe0YDjOHx3CmWSxDSTmaU9M8tSTUV9pQHajchCrxTpZcjZgKjWNVVu8Z3Temb5PZ3+fIf4jw1f5aTPBqkxVF9UfLoW1ZaqRe45kaYq+HVP+Sno9V+V1N3Z2Lqd9OjLWLfrn919V1zKHESChofgdiNiDuDzjOpKSvE71Oopq6JMlO7XOfMfKOQ5+sZKku8lwR05lU5d5LhWi1IbtU1MaYxUVZGmKsrD2AwvevlBpYmvp/3ERqS4Vcpr1lSjxMkPwdzVahgdReh9YrjiUiiWJpzXjiZHj/AGknMo8B2rUrz+HWN1LERqaHBxGE4PHTzj9ioAi8xE3A4/ICjKJkljVkJpfTOjew/3hruCIlGVstUVVKSl4lk9/fdHY/hgCd7KbvJNaE0o0snRZijynkdDtyDccrrQjCpd8MspfR+RDwWIdGogzZ/CyEZhMHusvtfUaikK9i42fBeyiowxDLSq1ElqN3Z3Ob26ai1RW9aVjFXxPFG1P1/o24fDLiTqZdDSSGzeEg2FmFP2QOXyjBxJpRnp9V7robKtJ0nx0+eqej9n1+aYU1itKmvJv8AnmPnFcqTi7rTk/3mSpVIVbpZPmnqv66rIlyiJhqTlYi7bMfvDnfza866xdxxqrhnk9/f3KZqVLJZpcvb2+RGmVRqeVtvQ/UH5GM6VSjK+j+5fFxqR4tUDLXNpRSfZ2J5qdj935HaLXGFb4cpfR+Wz+gpXjrmt+frv5jaGhIsQdQdD+h6xCFR0/C9NiNajGraSyktGtV7rdM5pNLqar7QOqjrzHWLoUadRqUNOa5r3XUrjipL+OsrS5NaS8tn0+VxozSLCaAOgoPllNPmY3upGLspfX+i3upSzcf35r7HjxNLbR2zyQJlgj/mE0MRQIVgOYQAHLm0tSv79IQxufNvSgEJgMOYQwbQAEajWo9etxAADQAJCGKIB3JPC8RMkzFmyHKTFuCNxupG4OlIdicJuDuvXZ+f75HrvZztVJx2BmYdssifLYTDLUewGVpjSwfMKGYcu1eURqxUoWZtwdRrFxqU9Xk77tWV+mmf5JuGwiNlw8sI00IZksL5Jqi2etKyntRlaxI2N4xVMKqj4ou0vo17nSniXQn3sm0m7Nc47pcnHZ8uWxUYx2ZjmBVgaMpsVI1FDGONBU8kd3DuHAnB3T0ZGhmgueASTSY46KPqfqIy4h8jmY6a44xZZI+pI32jMzLKOdkUHFZtZlttI2UFaNzqYaH8efMosfwlXNUCox20U/D2fpGyNa7zOfiuyo24qPyKfE8MmoaNLcbjwkgjmDS8XKSZwpRcXZ6lz2c4BiS4cHuQbHOtcynzKZXtKRqGoDEHiY03lqH+M60c1l+6dTW4LgmHlFmkp4jcihqLXyV9jXw6jrGarN114H/9fbfyLqMZYaX8un/lt0e3no+diVLmHT4qevr+9I5uazR1ZJaoamGuhyt72gJ6+6eunprGiLjU+LJ/f2fUkk465rbYJXJBBFxZ1I+R/Q6xFOdGVnpsUzpRk072fJrX93WjHml+AFbLy5U36+v0iM6d1xw9Vt7meFaUanBW15Pk/Z9PlcZWdSoZi61qBQAr1U0tXcGoMEK2XC1dfuaNLpNu8VZ/R+Y3iVBGZSGQ2BHP3WHsnp9YJUXBcSzj+6llGefDLJ7e3QbmXWjm5Hm36V52+MCmpvxfP91JJNPw6bCzSy0ItQVBHpr1EVpTpTvz3Id3TrRcJK6fJmaxHbTCqxVkYsDQ5T4SeYEdiGEhUSlKObOFWxeIozdOnNOK0bV38+mhgWEdo5YIEIYhG0IAifXrAALCEMbmQgGzAM6kIBGMAHAwAIGgA6kAx+Q1Lw0A5lq2ZSVYXVhYgwNXHGUoNSjk0elfwp7a4dJrSsQO7nzMqiaTZ8o8ungqan4xGnGMMkbMTVqY2zb8SWm/Vdd1z1WxoeOY2XiMTME0NJKgKkzKfDlNKzQPZbOKHbw0reM1RxnJxeVuZ2MHSqYWhCdKSk3e8eT6R2ktubvsUmLwrS2yuKNSovUMDoytoynmIy1Kbi7M7OGxVOvDjg/PddGSsFxl5S5AiECvME1JN9RvGaVNN3Kq2BVWXHxEgccVhRpZU81II/KKJUMir/BqReTuinmvUk87xelZWOnFcKsWPC8BXxtpqo59fSKK1X/WJjxOIt4I+pdoM1K6A29Rf6iM/FJK1zmy8OSDmT8viGwvTlvE4ybkmlZkI001wsjgqwDKfCRmUjlqLxHNSsWRfErPnqcwUirMEO7Wo2960APXTnzjbCEa7/kye++11+TnznPC/wDS8UdtvJ//AJ+WxQcW4ysjKGRgdDauatSDQkagWINDSsWLCcfgtZrW7LV2jBJzT4k9OVunzDXtEqTGSYjDu0zE28KHLSl/EviW3W1IjGg5U1d3Tdlun+8iMsbFuzVnqTH4pLSV3quGW5VgSATrSu1NwbjlGaWErQqpfJoulXpVKbbzWwPD8fLxADIQDSpHPnT56fTSJVaLv4sn9H7P6MrpYhwhePij85R919V15S5JykkU5EEa9CNxGeEpU5/j+jY3GrFWz2a+6GsblKFlHlFWUXIA1I94fiN+cWxhGpnT9V7br7Eqc5Qdp+j5f0/vyMp2w7SCVJMpfO6+HmtRduY9I04GhKTfFnFP69DLja8aVO6+KWnl1PMax2zzpbLUxeVCtCYAGpvCGKq03tBYBgxEYVDAA2wgGLLXzdB+YgEAIQzqmkACCABx3qSbCt6AUHwGwgA4QDHZbQ7gC2HDawWuFzX9k+2bSmSTi3OUAy5U6mbKrU8E1T/Ul2pTUViDjmdCjiVJOFTnbXR+e0lyl87o9c48JJwMguoKDu1HcmuWoy0lki40sdQKGHVUXHMj2e6sMTJRfC7P4tN/F06+pjMdgjLowYTJTeSauh+6R7Lc1N/WOdUpOOfLc9ZhcYqrdOS4ZrWL+63REIjO0bkO4SSzN4QpK+KjaGhGvMXiupJRWZVXnGMPFzyyNNLYOviGR9SK1/HeMTWxxfFCW6HcOlFoB96I5tCm7yu2RsZPJUqUapFKrQgcyd4silrfQlCPDJZjOHZQmUUyoOYBvagGvWL6dJybqSzSzavYhWfBZLJvmle1v2xj242ZmKCZTNQkJTzE00IGlBTTSldK1HRnRfc8cpWaWXRbfvM5E66lV4YrK+i35s0cvs+iyRLnEsAayxWpk6GitYstRpbW3XJ/6ldpSWWl+f70JR7ObvKm7PZ6Pz90A/Z9CGzmilKFtQUDZ9/vUNNax3KWFwtal3lKbT1zta/yRyJYjE06rp1Yr6p/dmW4dMTDMc+ZsMzFXJVWV2U0UMlbqtakrfNYGMk3OV+DNrlmsvw3y2Rug1B5+vt6cywmcFyP32Fm1RqNkFDUGzMuWnhFQK0tWhpvTOpCrTfEtNd09maKdOcZp03qXeIx5REz0bNRSUvlNrlRotdN+XKMEaKqQvN2WdnzVuT3RucZwk5Uk781/rK+rT5P6PnuNcb4mmHTvmbKVuKHzHbLzJiqlQqOoox135eZoWJp9zKUtNnrfZo8e4xxFsROmTmsXatBtyA5R6GMVFWR5upUc5OTIkSIXLk6ReVjYMIYpOkIBZhp8bwANtekIYDQgOSZqKC9rjTe3IwAKDRT1p+sADEIYoEAHQAKIACEABAwAOKYYHTFB1hjLzsz2nm4MrLmF3whYMVBIaWw0dDsQb00NIhKJrw+JcXaW1k9Wr6rrHdfI9u7LTsPPwk2YO6my5hLuVFM9FXxOnsTPDQgWqKjWJKKcbFeIlOnWjKF1pw53Xo9tk81ozK43s/NkyJU4+NGRGeljLZgCQRuKnX5xgr4fhzWh6fs7tWOIl3U8pcuv9kjhGDCq0xWEyopWnlrelNQagRyqzle1ieKquc1GS4bfX+iRhmqW5gfnGeSsiFTKxLSYLEDoYRncXewUwLlzKajpvFnCkrpkIOV+GSKXjTFZLHKCx0prewWuovQ/GNdCKcI3ta+vNW/BViZ5ytfJW6f8lX2bYtN8Uvuwp8AqDZtTmGpsBWN9PDwqRqO97Qk/Xl97nIqVnCdNJWvNL9+Ro8XMqfSPOHpqMLRKHiHEvtkw4aXR6GYHIAK7CtRRzbLQ1qa7R1cC5U6cqjTa0t+8lzOX2mo1JRgnaSzvzX7sVTSZmH8MsK8lbsrS5cydhxMPkYVAKkgjOLekbqlKFWPeRb+dlllxW8vmcunWnCXd1Er+V/T+vkW3A8GssmZRlVixUA+UNcBSbDUfAn3qRiqYjjqJyvwrmt/3X8o61HDNQfDbi2fJFhLObMx1oAeVBXTlqbfLlGerU79+HVcun4f6joKHdWS6v1PIe13Hf5mbRK9yhPdg711bpWkdjC0e6hZ6nAxuIVardaLLztz9iiEaTGFAIun/Ec4vZACkIBWfTpeBjGi8RGC0AA1hAIRAABMIYgMABsBtX484ABgAWABVMABgwAKDAMMGGA4TUUhgSuD8Xn4JmeQxyOCs2XsysKH0N9Yi01mi6lVUfDJXjt+Vs/1nsDdr8LxDAKkuYZTkqjKRUy3A8OdRcoSAKjpEZtOPC3qa8FSnRqSxFO0oxTeevVdGr+T5ErjfZ04RFmYcswoqPKozlzS5AFSdCSNrkcozYjCKSvE1YDtRVf48Tos1LbzIuAxKTFJWgI8wJuOvUfsxxKtKUDpVYSg1fNPRk8SgQKEaRXwXWpm7yzbsDipqy1qwNtgb/ARKNNPJigpVH4Ss7QoHkHISDSoIrWo0p1BpFtFxjURGtCTpSTKHgGLTvsqzTMYgEEmtKaCyKATWtL6G8d3Bp8Uqc1wqcXH1fq/I89i9I1Fm4SUrdFr9y+xhKVFMz2oo1JbyjpX/mOBXwVShU7up8+Vtz02Hx1KtR72Hy532MksmXPSZKYMMSuZnRsgZ5lQcyuR5VAIycvnHVUnQkr/AAvRq+lslbdvnvkcaT729/i2/eXQteByZpOXvc6yrIxsWFLIxNmFyOVKc7Uyk4T4KStKWvTdfvMtjRUocVXOK0/dSzxj1FEJoCTkP4soqfiNtt4qrcNROFF5L/XrujZheLDPixGd8lPbZS/D9GYLtt2nyj+Xkm5/qsNuSjrufhE8Bhf+5P0QdpYzg/jhrz6GBjrHBCEAhYALesXEAk1obDc00EADc2bEWMadoQxC0AAwALmgAEtCGdmgAQwALAB0ACiAAgYACrAMUGABc0AD0uZW0SuIRJ0yTNWbh2yuKHoaGoqDY3ERlFMto1ZUnePk9mtmeqcP7czOIy0Rfs8VJq8xFJDORbNLGrUGYkC99DEKrm4+HVHU7NlhKU5Oeklazz4fPdPflz3LkYRsXhv5yWMk9GYPlFBNyUq4HvfWh6RRUpOrDiazNFDGU8NiXhr3pPTna/4v7jHD+J97RWIRuegboOR+scarRcc4nRxGG7rxRu19V7om8QuviFwdN7H/AI/GKk2jNQVn4RnELRQDyv8Av4xD/YnDxX6mI4vKmyXUS2EuVXOSoAuDUlqXfWg9QsdnDyhON5K8tPa23X5nFxVCVKfCvhYk7EIZjfztQZlMrrMUvJ0NGRbqW3PW2lIum6013kHd87rXLVeXLluZ48EfC8lytyLDFSWnTaTETMh+zmoxJ7q2UMQasaU11zAb1jM5xowTpt2eie+/7ktdjTTpOrO0rZc+hbSiEAVQDueehqKg0bXNXnGSsoxhaS8Tzvt08jq0YOTve0Vkl+d7lP2u44mGl1qe8b+mBr612pziOCoyqVLrRcwxeIjRpPizvdW/eR5Lip5d2dvMxLH1NzHoDy43WABawAdWAC6UxeQGyaxEYJI/CABswhgmEB0AChqV6ikADYEIAqQAdAM6sACwALAAQgA6ADoAOBgAUGGA5KekMBakOrqzJMBqjqaFSNCCNICSbTuj1Hsp/FiYV7jForTgKJMqFEz/ACGlfSlYjKpwq7RrwuFo4iaTlwP6Py2fT/gPhWFE1mQmhy1U9QRqOV44lao4+JbntMTVlSipLNXzLQT3QhJ9aA+GZqPRjy66xRJRqK8dTF3cKic6PPWPsP4o110PL8ozrJ7FNPIyXaTAzgVdPEqsHpsSCCo/DTevO0dPC1abTjLK6t8zmdoQqyfGs0RZLYediO9libnYHNJZAVDMCh8dbrewpWvLbTKdWnBd7aytnfW2mXLTPp1OdGEZy8Gr5WNVw3BDDy1AIDCh35WIJsQPnvvHNqTnlXbs75K2q+3pyOrRpwd6Nrrm+uxX8WnJLR5sw0VLm9zypuSTFUHOpOy1Z0pSjShd5JI8i41xR8TNaY+/lHursI71GjGlBQieVxOIlXqOb9OiIMWlB0ACwAdABduRa9TvbTlTnYRcyCG3EJjGwv6/KEMH4wgBgAUCukABKtSABUnSkAAVhAJmgA46CADgYBnAwAEDAAtYAOzQAJWEAJMMBc0ACk0gAVHpDGNYxs1ITYzX9i+2ncUlYq6E+CeAC0s6eL30/GOZi8G5+OlrzXJ/2dSh2hJpQqPpno/P8S+eR6kmLVqBspzjwEGqTB9wn/4n8Y5KXFpk1quaOmoZcUOWu68+nVFViMZ3M4y6Vl0DBd1qTXLXS66aXjTCPHC71N1On38OK/i338yykoHXMKFTaux1qCOfQxmlBxZjqNwfBJZlPhsLJlTnr4c11IFb0Ip1OgqdATzjXTaqpKpKyRRPDOmuOks39CZiJqlc1QBratAOldB6Rlr1O8lkvJF+HpunlruzyPtn2h/mZmRD9iht98i2c/lHZweF7qPFL4mcXtDF97Lgj8K+rM5G05x0AHQAdAB0AFwdYuZECabfvpCAbrERiQAIIQCCADoAEBgA4wAHIHiEACQDOEAC7D1P5QAKsIDlhgcfL8fygAWULN6fmsAANr8IQCQwBhADCJHNoYBs9L/ha5bh2LViWVHOQG4XwqbA6XO0cXtJWrU2tWdfsyUuKm7/AO1vSyy8uhPxTEmUSST3ZuejGkOOr/eR6mlFKpNJbFr2Xc96wqaFCSNiRShpCrfCZe04ru0+d0Qu058n+QijC8zN/ovMiduWIwLkEg5ALf5AQ8Ik8RG+5mxLaoVLHjxj0B5g6ADoAEEAHQAdAB/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120650" y="-1538288"/>
            <a:ext cx="4286250" cy="3219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eading.gif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-1" y="285750"/>
            <a:ext cx="9144001" cy="5588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80986" y="159603"/>
            <a:ext cx="883921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dirty="0" smtClean="0">
                <a:solidFill>
                  <a:schemeClr val="accent5">
                    <a:lumMod val="50000"/>
                  </a:schemeClr>
                </a:solidFill>
                <a:latin typeface="AHDN" pitchFamily="2" charset="0"/>
                <a:ea typeface="Tahoma" pitchFamily="34" charset="0"/>
                <a:cs typeface="Tahoma" pitchFamily="34" charset="0"/>
              </a:rPr>
              <a:t>Waste Busters!</a:t>
            </a:r>
            <a:endParaRPr lang="en-US" sz="4800" dirty="0">
              <a:solidFill>
                <a:schemeClr val="accent5">
                  <a:lumMod val="50000"/>
                </a:schemeClr>
              </a:solidFill>
              <a:latin typeface="AHDN" pitchFamily="2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81000" y="1143000"/>
            <a:ext cx="8458200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182880" indent="-182880">
              <a:spcBef>
                <a:spcPts val="600"/>
              </a:spcBef>
            </a:pPr>
            <a:r>
              <a:rPr lang="en-US" sz="3200" b="1" dirty="0" smtClean="0">
                <a:solidFill>
                  <a:schemeClr val="accent5">
                    <a:lumMod val="50000"/>
                  </a:schemeClr>
                </a:solidFill>
                <a:latin typeface="Gentium Basic" pitchFamily="2" charset="0"/>
              </a:rPr>
              <a:t>Examples….</a:t>
            </a:r>
            <a:endParaRPr lang="en-US" sz="3200" b="1" dirty="0" smtClean="0">
              <a:solidFill>
                <a:schemeClr val="accent5">
                  <a:lumMod val="50000"/>
                </a:schemeClr>
              </a:solidFill>
              <a:latin typeface="Gentium Basic" pitchFamily="2" charset="0"/>
            </a:endParaRPr>
          </a:p>
        </p:txBody>
      </p:sp>
      <p:sp>
        <p:nvSpPr>
          <p:cNvPr id="2" name="AutoShape 4" descr="data:image/jpeg;base64,/9j/4AAQSkZJRgABAQAAAQABAAD/2wCEAAkGBxQTEhUUExQVFBQXGRwXFRgYFhccHRgXFxoXGBcXHBcYHCggGBwlHBQXITEhJSkrLi4uFx8zODMsNygtLisBCgoKDg0OGxAQGywkHyQsLCwsLCwsLCwtLCwsLCwsLCwvLCwsLCwsLCwsLCwsLCwvLCwsLCwsLCwsLCwsLCwsLP/AABEIAMIBAwMBEQACEQEDEQH/xAAbAAABBQEBAAAAAAAAAAAAAAACAQMEBQYAB//EAEIQAAIABAQDBQUGBQMCBwEAAAECAAMRIQQSMUEFUWEGEyIycUJSgZGxI2KhwdHwBxQzQ3JjkuFT8VRzgqKywtIW/8QAGgEAAgMBAQAAAAAAAAAAAAAAAAECAwQFBv/EADkRAAIBAgQDBgYCAgEDBQEAAAABAgMRBCExURJBYQUTInGB0TKRobHB8CPhFELxM0NSFSRygsIG/9oADAMBAAIRAxEAPwCV/Cnj0uSZkiYwTOQ0snQtQgiugNMtIm3dAz1Y0YdRvv8AOIhcYmyT/kPx+W8AmrkKZJB8piuUEycZtakXEyFdck1Qw66imlDtFTvEui76Gd4vwM3ahnoLki09B12nKOt+oiyNS+TzIuOxmJuDOUvLYTUHmKghk/zTVPW46xO2xCxDWbvAKx3ewgBM2AAc8IYhmQgBLQAIXgGJ3kIBRMgA4tAAheAAC8ACZ4QHZ+ogGCX6iABC8AA95AB3eQADngATPDGdngAQvAAmeAQmeAZ2eAAc0ICvDGlfh+saLFRuex/b2ZIpLnkzJWx1ZP8A9DofnCE0escN4nLnIHluHQ7g/uh6QgJM6UDffnAx3Is6RzFoTQuqIcyURcbfMRRKnzRdCrykU3FeDJNbvATJnC4mpY1+8BSvqKH1gjNx1JuF9DI8WwhQ0xSZCbLiJQqrH7yWBPplbmDF6fEtylpplTisIyDNZ5ZNBMQ1UnkTqrfdYAwW2Ah95CAUuYBCFuekIYJaADs8IBO9MAzu9gATvPWABO8gAQzIQAl4AELQDEzwAIXgA7PDAHNCA4PDA7PCA7PDsAtYABYwAIGhDHZWHdh4Uc+gr+UJtIEm9B0cOm/9NvlEeJEuF7FKin4DWNRnCnTwPJ8yIAD4H2jxeCnZpTE5iM0pqlZlaAAjnyIvAxHuXY3trIxyeA5Jq/1JTHxLzI95eohNDNVmBhAMzZHKAOhAnSPrFco3JRk4vL5exFmyhQggFSLggEEciDYxS4yg7ovjOM8jL4/stlJmYR+6c+aWxqjDlU1oPutUdRFkayeuT+hGVNrQyWNw65yk1DhZvoe7bkaXKA8xmX0i59SvUrsVIeWQGFAbqQQVYc1YWYekRsOwyXhCEBgARjAAGeAZ3eQALngAvOz/AAKZiPEaLKBuxrV6aqvPqdB62hqDauOLhxJS0F41wB5ZLS6umtAPEo6jcdYqVS7s8mbamF8PHSd19UUJmRMxAl4AErABwMACmAASYAOVhuCfQ0/KAB3vU91tN33/ANukFgLHh3GklA0k1J3Lbf7YrnBy5k4ztyLbBdq5bNSYglimoJN+VAsVuk+RJVNyVN7QYU6sD6o35rC4Jj44kHE4rBThdghG4UqfTShia40LiixpJeDA8OIYf+sj8oTcnyEuEeOKw/8A4g/72gs9h+E8/adreNplAR7EmtfZuNajmL2rpTUQgJUsK9A1udPyhgRss2Q6zJTMrqaqym4+X0MAHrfYP+J6TiJOLyy52iuLJMO3+LdN9uUID06VODDnCAJkBFIAIk+RTS4iLQ9SC0uumvL/AJimVNPQujUcfi+ZWcU4as1cjqGHutWlehF0PUfEHSIRnKm7ci1xjNXRhuIcFmyCVk+NWuZEyjFqboBQTqc0o45CNMZqXwsocXHUpO6lTD9me7et5UxgATuFmmw5ZX+ZhuwivxCMjFXVkYahgQR8DCaAaLwgBLwAIGgA1nZTssZwE6dVZWqroZnXovXU7c4sUbZsi5cjczJ4QAKAAKAAbAaACIuTFa5RpPZj4da68usYMRXpxWebOzgsHW/6nwrrz9CHxPgUqdXKSJupZRYneqDX1H4xXhsRNvxf2bcTgIzXH8JjOJcPmSTRxQHRhdW9DG+MlJZHDrUJ0naSIgMSKRc0AHVhAcXgAHNAAp+MMBZLgN4hmF6itNjS/QwnfkSg4qScldAhW5fgf0gI2BYHex62gAIIenzH6wAAxgA4eo+RhAQGoIvKhpjaEAqPQwhk2XPzWMSTFYj4zBA3F4ANd2M/iFNwpErEEvKsAxqSvRqXYfeHiH3hYAHtnB+My56hkYGoBpUGx0YEWZT7wt8bRECxzA6H97wXAjTJAJ5RGxNSIM6Xzv8AXSvxFog431GrxzjkRMbgldSrKHXcEfj0PWKJU2s4l0Kqfhl++W5iO03BEJzeKaPeFO9Uf5nwz16N4vvRfTnJq0kVySXw/Izs6XNly/EFxeFW1fEGlV29/Dt0bwnk0W22Ip8iG3DVmiuGYzDvKagmj0AtNH+F+aiFZPQZVXBvqNQeY2hCNz2V7GkgT8QBlsyy611uC9PL/jvvyiyMUs2VSqK/CtTXYzGhRr6UiE5pastoUJ1ZKMFdlJMmvNNBYfvUxysRi2llkj1GF7MpYdcdTOX09B6Rg3ZklSlNXFQxBAZR5iCdVHMRnpYapUalJeRrqYilBOpVksuXNPy3NtwbhSYdaA5nI8Tbn0Gy1js0qUaastTy2Nx08TK7yjyX7zMdx/CTFd+/RMkw2yr9meQHJvW8Z8QqkZcaOp2dKhUp93J3ezMZxbs4RVpFWHuE3Hofa9NfWCliVLKWTK8V2VKHipZ9DNMaGh13qPyjUcdpp2YlYQhxsNMChijBToxU0+BMF1oOztcbIOlDDFYn8EI7wZu6CjXvGoP+TFdR2WRKOpq0OFUEoMO7bDMn1JsIz3m3ndGi8FpYYmdpnl+aQh5FJgI+YrAqKejIuq1qiJie1kt7Phw3+RH6RJUJLSQu+vqjn7XSzrIqQKC6kemlYO4l/wCQ+/WxSy+Iyw2b+XXWtCz/AC1i5xla1yriV72HH4tLJr/Kyv8A3fkYShL/AMn9B8a2M1Na8aTMA7CABBCGOI1IAJUifDTBhz5AbSJCJXAOOzsG4yljLrUrWhUnVka+VvgVO4MID0HgfbUqRMQmZJdvHQHwO18rrUmWxNean2SdBY7SyK7OGa0PSuFcUlz0zy2BB/A8jFLTi7MsTTV0SJ0qsJ5jTsV3FH7pCwUs3sqNWPLqNzAoNvIJNNZmMwnHBMHjCyyTSrKe7Y7gbobjmPSJWyIXlDqvqS53DkDsyZkYVAYGhAa4IrUOtCLGqmhtEZ+GWROE+ONzL8Y7PKStcsia3kdAe6dhQ+KWKtJa4utV6LD11JF1wrgDDK+NVJ0wXRvaA0FZg8M/41p70TtZZgqjTui2xc5lBaWagakar6jb10PWM1TjhnDM6dH/AB8X4K6s91kVqus7zDI27geE/wCS7eq/KObWxMX8f76Hap4Z4KP8XiWz+L0l+H6MaxMwysoCgpY1N1mdKg6dK1iiNGUZcc89tjVRlHEJ+K0ttHHzT59dDX8N4xIxahGAVxSiE0oRvLYUNfShEdmjiY1Mnkzy+N7Nr4V8XxR390UnHeDYmTNOJlu8612/uIo2yizr6CvMHWI1qEm+KDz2NOAxeG4e6rQWfMncI7US5693iAozWrTwN6g+U/h6RCnis+Gpkx4vsmdP+XDvij9V7/cZ4t2XZavh/Euplk3H+DHUdDfrBWwsZ5xyf0DB9ruPgrZrcx3E+FS51cwyTBbNShB5MDr6GMsalSi+GR1a2EoYuPFHXdGQ4nw2ZIPjWqnRhof0PQxuhVjNZHncThKlB+JZbkM4hqUzNTlmNPlE7IzBJi3Xyuw9Cd4LJgnYjlj1MMR2aADi0IDqwALAAlYADDCACATUn9IuKgXX5QgOraABFMIY6pgAeSZSGA8CGhiGJU2ZIfvJTZWpQ2BBU6qymzKeR5dBD0A1HZrtQ6zBMw5Im+3hyS2YDUySbzF37skuNi2zbvqK3NHsfZbtTJxqBpbAP7SVuOZHMfTeINWBMuaS3ahu4rtpXl11iyEnFZFVRKTPOuI4bL3mHxJOZZisswAVKOCocitHvZjr5bmkFsiSnmR8bip2HpRe+WaJKyxVihIQI9DSsshZdaWuRUEQSSsJQbd4u3UtsNKBFScx1oR4v0alTdQPQRFRtoLvWnaWX2ft6jM/itLLQrup0PyuD1F+sRbLVEig5jmw7MH/AOmT4+uRhaYOmvQ6wiaGUxiTKJMPcmviZV8JvfMgup9LV2GsY6uEpzlx6SOxg+1J0Mpri23RvcPwrDmR3IVXlkVOhzV9uo1JpqOVo2RhGMeFLI5eJxFWrV72UrS3WVlt5GJ4jwQy5wlIaMTVAxpmWvmR/apuPMOupw18JZ3gehwXbS7vhxO2qV0+jXJ/R9DSTeLTMFkGJYTZLeFZq+ZW5Mmri3mFTzjSuKnHxO6+pyakaOJlehFxltyfk+Xlodxfs3KxI72Qyo5vmW6P/ko36i/OsE6dOtG/1HhsdXwU+CV+qZS4DjE/BOJU5Tl2Umtuct9COn0jLerh9c4nWnQwvaK46b4Z/uu4PHsd/Nzl7lAAoFXsHeuxHuj4xTi8ZT4cxYTA1MJ4qsrLZfYiTsECShIZfbqLAenXaOfDE+HjS8jpcaqU7yjry3Mjxvs0KlsPWnuE/wDxJ+hjp4fFNq1TXc5GK7Ilbip/L2MuwIJBBBGoIoR8I3Jp6HDlFxdmrMEtAIPvEy+U5uea3yy/nBmPI6UVNc2YDbKAfnUiDMSHJay6eMzA3QKRSnU1BrCd75DyGe8poT9IkRO72prQfK3yhAKz1P8AxT8BAMi0ta0XlI0xiIwiLQACqwhhZoAHmFoYCK9IEA4ZlbGGJlfPlUIK61qKagjShGhhtCL3hHH2zh2mdziR5Z9wrnbvwuhtTvRz8QOoE9x5M9F4H25fvWGIQpOsTpyoGWlmU3IIqDW0WxatYpqQknc2eNxEjFySZmXMLqfKD0zaqdr/ACMDXD5EOPnzM5hpQlO7VfxUXK+iy1qVQobasx51Y6WpU2XweV0LPnCZaWcr7ITYn7jnQ9GNeROkInwqWpXTp4YlZoKOLF6GteUxBr6i/rCunqV8EofDmtvYg4mUyEV0N1YGoYc1Ya/lvSItWJwmpaD/APOLNtPqG2nAVb0mKP6g6+b10gvuTJXD+JTsE6+1Ka4oao43ZG2P7IhNNaEk1bPQ2uKlSMfIAJqpoyOLNLfY/dYctDEsmrMKcnB8UPUw2PVxNEnG1M2WPs5oqaofaC6MDS9PEDz0jBXjKOUtOTPR9nuEv5MOlxc4vK/k+T6fD5EuTip+BmAHwhrhTXJMHSuhv0MVpVaDvy+hqlLBdpRtdcXykvdfNPkPcf4u+NMuUqlJYIZhYsW6Nso6UJ+UGIxy4HyMtHslYZupOd7ea8ga92SiBc5Aq1PLSlyDoRStL3vvSOJ/1EpzeS5b/v8ARuS71cc72XLf99NiFiZ9BlXTUndjuTGinBt8UjZTh/tL/gnrwiwIfYVtvEe/6GX/ADM80U3aDgEt6Zz46WZRcevvCNmHxMl5FNXC0sZFtqz3MHxXhMyQfEKrs40P6HoY6lOrGayPO4rBVcO/EstyvJi0yBUtUHTWABC55mARxMACQgHkkuRUIxHPKf0gutx2ew3oaxeUjTL8PzhDEyU11gAEQgDCXEIY47C8MBs/O0IAGMAAONDDTFYFkB6GGItuz3eTWXDsrPLBqGBo0gHV0fZecs1VuQN4jKagrs0UKM681Tir/jqet8B7PuZNS5oPaavjbTNlrYfu8cTGdq+LgWZ2qdLDYKaSXFPm9hrFO0tu6nqSBpQjMvIq24+6bekXYbHKUb3uvsX4js2hjYd9h3wy35PpJflZ+ZXY7DMl65kOjAc9mB8p/A7R04yU48UXdHmJKUJunUVpLl7PmgBjVcBZwJAsrjzr0v516G42I0hk77iPnlD2Zkl/Uo9PxRx8GHpqXK50k/EsnugEwPeH7Grc0PnXrsHW+ovzAgtzRFVGnwz135Mv14WuEkNMxb/ZtYSBRu8cjw091t8wIIAudoHaKuy+EHUlwx1E7O40yDnl5nkm86UaGZL+9QWenvDbUC0YoVOGTlHNc0ekr4RVaMadSKhNfC18L6PZ9Hz0vmbR8NJnd3NojhPHLY6Co1B29Da2xEb1aSus0ecfHTk4SvF6MxfantGZswoAqYWWftXmp4ZhpYVIqq7hlodwYyYjEuL4I5vY34TAQ4XVqy4bbOz9P36me/8A7GSVP8ipnOlQZLHIxXXPLzLmmCvsjxWqV3jG+zFUleWjzt+Oq88xVO1pO6mru+UtE/Ncv3MzWF/iPTwzMNYn7QrMOY/AjUcqxa+zqd7305Fj7ZrN3SWRe8D41h8S6qkzKzEeBwValdBqGNNlJMU1cNOKdjrw7ZoVIWd1Lbr5m2WfJJ8MwV6mnzBpHKlTa3K7VUvFEqOK1ZwFGY09m9a+kXUcou50cM0oNvLzClcFd1o9ADqGvUegt84bxCi7orrYqi0424vsZrtH2Ey+LDHMfaln/wChP0Pzjdh+0VLw1Mupwa+B4rzpq3QwzoVJDAqRYgihHqDHTTTzRy5RadmDDInEwAITAIMTW94j4/8AMKyJXYpWg9PrGgpGu8v6REYhPOEA2RCGKBvX4QAdmrAAoMABCm9adPxgABjABK4Zwx5zZVFB7THRRzP6Q9BqLbstT2Dsf2VSVLDzBRBeh8zn3m6W0jzXaPaLnLu6Z3IP/Eh3VPOo/ie3RF5xfigli9z/AG06bFqeyNucc2hRdR5erLcJhJVXlp/s/wALqZybMNe9mnM7XUH92Eboxv8Ax08kjtwgrd1SyS1/dyRwPh0/EMzKQooQzMKqTsmXRhpbbXlHYwVOUfh0OV23DCKkoVF4v9barr5fcrOJ8KZHKhCkwXMrXMPelN7a75dR1jpOOx5JVHDKbuuT99vPQf4LwbFOuaXLrLagIcgK4JpUqSCQK1zC4pY1iKTNKkk83Yv+IcPfADv5Dd5tMlNUll1Il0FRTWw0FT1rlGcXxJ+hspzw9an3Moeq19eTLXBYyRjJRGUMCPHKfVeo/UfhEqdWNRZa80ZcTg8RgZJu/Dyf79mR+B9lpcmcZmdnVbylbVDeuZvbptXrWsQjh4KfEjVU7XrVcP3XJ6vnbb3M12o7Q4du8kSZwky3ahqwWVPmUOZFav2IJpVvITrStWJWl4Y5DpPu2q1dX5Z69Pl9DyzifGZomHD46Qe7U0EryvJ5NKe9971VvlSUYKBmrV5VZNy+RXY7gxRP5jDuZ2HBH2iijym2Walay2+9dTsxiZQ0HLxsnEDLiqpN9nEqta8hOljzj76+Pnm0hFdnHTQh8S4XNw5XOBla8uYhzJMGzI4sfqNwDA0TjJPQvOA9s5sohZ4/mJVRmDHxgdJmp10avwiipQjLTJm/D9oV6OUXl1zPaeA4iTNkJMw+Uyn0IFLjVW3DClwY89WpThK0zf8A5Pf+K5MmmgrFEicFd2Kx2qYSOhFWVin47wGViR4xRxo41HQ+8Oh/CNeHxc6Wma2KK+FhWWeu55xxvgU3DN4xVT5XXyn9D0MdyjiIVV4fkcHEYWdF+LTcq4vMwhgA6sABMa0+fzi15lY2ks67QgEJgAUpXTSn7rAASMQaWNdQYBiCnI9KGABWcDa/z9YQCZ6/nABM4Twp57GllWhdvdBsPnS0FuYz1jsT2cUrUAKqkZQQDmY+0a6/HnHMxlWVWXcUmr+dr9EzdS/9slUms3p06+xfca4usuopmmA+EXy1pXNrYCunOseepYWcnZ5LnuunmdTBYOda0k/C9Xztt59djOF6VmzTmZtAdz+Qjba/8VPRHbUVbuqSskP8F4RMxbkklUHmenyVRufpHSw2F4lZZJFGOx9PA00kryei/LJsjiM/h0zupy5pDHwMNDzyn2W5ofhzjXHjoZao5VT/ABu0/FHwVOvPo/c1M+TIxsoGuZa1VlNGRhcEHVWBpbeNkZxmrpnArUKlCfBUWe3J+6IC42ZhmCYkgoTRJ4FFbkswf2n2r5T0JpA8ilwtnT05x5ry3XTUDtJwD+aKTZblJ8seCpOU70p7B+8vTWIVIKasa8FjVRlxWTRH4D2fdvtZ6mVNBIorAEnTOctgeVLMDUjnnp4dp8Uten3Opiu1YOHdUs4vVSV7dF0+q5Mz/bHtiJKzJE7xKPCzpmRpwYVCJ7pvdhVDTkaRc5u6ja5zo4WnGDr34XyWqvt+6Hk3aCS06uIlv3sjagoZAPllzJY8mlmFVbWtaxLhS0M0q0qkvFk/p6A4HjCtLEjFq06StpbAjvZH/lufMv8Apt4eWU3gTEHMwc7BlcRh5ueU1VSdLHhYHWVNRh4TzluCD1F4CS6DUyRKxR+yVcPPOsqtJcw/6TN/SYn+2xpyO0FwsmBw/ik3DZ5MxM8on7bDzQQCeY9qVM5OtDYai0FyuUM9mP4rgiTVadgS0xBd5DU76SNzQf1Zf31uNwILEVOztL+iR2E7UHBTxmJOHe01eXuzAPeX8RUcozYqgq0Lc+RppVXTlc9sxc6tKGoN6jQg6EdKX+MeYkmm0z0eHSa4iJWEahnEE0tFtO3MkhifJDoQwqDYggEfEbxZGfDO6HJKSaaMZxrsYcpmYe9PNLrf1QnUdDf1jqUcfG/DU+Zw8V2c026fyMc6kEgggixBsQeo2jpLM5MlZ2YMAiRkp+/yi4qClTBmoaAE0PIV3+EADWUUsLiprXUbW2p67whjVIQDljqfkBABz0MAAPU06dB635xEYNIYFz2Xx3dYhWrQMCjciGFgwJoQSBWIVL8LsbcBOMa8VLR5P1PS8JjHlgmUSB7SAnw03B3X8frHGrYaFR8Vsz1tXD052jVS6O2Xl+5fYZlJWs2Yaj6nYCM83/26epdLwpUqaNR2O4cJgOImAE1yywRUKF1IB3qafDrHYwGHjCHEee7axcqTWHpuyteW7uQ+O9pVkYwph0JdafzFTSW1QDTL/wBQAjximwNQLX1a6pmPBYCpjI2k8uT2/roaXDYqRjZJBAdDZ0YXHqNuhHwi2FSNRXRkxOFrYOpaWWzWjI+GwUnh8iY4zlVqzHzOR7K22FafiTqYIwjTTsKtia2KlGM3pkjuB8clYyXTKAWHjlPQ1X6Mv7IEKFWM8lqSxGCrYZKb0ejRGmYKbhPFJDTsPvKrWZKHOWT50HuE1A8vKJuJlaU3dO0vpLz2fX5lH2z7UMZFJByyWUmbiAbBRYy13V73rQ3oN4pq1GlZczbgaMJScqrtw5tPXz635W9Tx9uPrOPd4mWXw4tKC0EyQKUrLf2q6lG8JN7G8OKsrMhXq97NytlyX7zG5mCm4UrPkTA8pqqk5B4WG8qYjDwmlKy3BB+8LwXKpU01mODBSsV/RCyZ+8mvgmHnJYnwN/ptb3SdIeuhVdwXi0328/ciYDFzcM7BbV8M2W61VwPYmS21+o2IMRvYtsS53CpeIBfCAhgKvhmOZgBq0ptZyfdPjFNGF4eugWG8PxJJiiVi1Z1AypOWhnShsL/1kHuMbDykaQ01zH0ZGx3DJuGKTUfMhP2OIksQCRyazS3G6mhHpeGRcbroO99KxR+2KyJ5/vAUlzD/AKqKPAx99RS/iGphNlVnDTNfU9I7DmcsgyJ6lXkkKpqCGlMCyFWFmUUIBFqU5Rw+0qKUuNczvdlYjji4apaexojHKR1yNMWt6kRcnZ2J6MOWvhA1O8Rb8TZC9nmH3dAL73P5Q07sOK7KbtF2blYipPhmbONf/V7wjVhsXOllqtjLXwlOss8nuYWd2QxYJAlhxsystD6VIMdZY6g1dyt8zjy7Prp2tcqHF/pHRZzACsIZyGlb/v8AWAAwp3Nudf1gAaexItTmIQHEwAKg5whgkCADg0A07HpXBsUZqS3WuZgNPe0N/Wscup4JM97hq8auHjUltn+SxxM0zKAjKy2y0oCdzTZoqhThnKOrJ04qnms0+f7yNZ2Cx4KNINmUll6g+YeoIr8Y6ODn4eDmjznb+FfGq60as/x8yF237MsZhxchczUpOljVgPbXmwAFRvTnE8RR41dGXsrtFYeXDPQzHD8cyMJkpqEaEb8wRuOhjmxlKnK61PXVKdLE0+GSvFnoXAO0SYiitRJvu7N1X9PrHTo4iNTLmeP7R7KqYV8cc4b7efuVPHuyTK3f4LwODmMoHKCfeln2G6aHpCq0FLxRyY8F2m6a7ur4oPcq8X2unTMO0ofZzq5HfRgBZhl9h9q+tOlEsVOK4ZLM6VPsahVn3lOXh5LZ+xk+LYo4XCkoqOjOqTJbjMrqcxOZedQKNYitjEcNN8TbepLtrD01h4wSzT15r/nmZWfwhJqGdg6lVFZshjWZJ5sD/dlffFx7QjY1zR5iM3F8M/R8n7Pp8iJwvHPJJKUKuKOjDMkxfddTZhy3GoIiFzQk0yfM4VLngvhQagVfDsczqBq0s/3k/wDcNwReFcnw30EXGLNAXE5iQKJPAq6jYOP7yDqcwGhOkHFfUodJwd4eq5emz+hEx3DXkspOh8UuYjVVqaMjilwfQg6gQ9BxkprL5c0PvPTE/wBciXOOk+lFf/zlGh/1QK38QOsO47Eas7CO0thQMBnluA0uauqkjyuu4YabEQXsGmZ0vhSz6thq5xdsOTVwBqZR/ur08w5HWGPhvobf+F01+6nK5LSlZQiknwt4i+X3dVtpHOx84RSUle5qwOHk5ylB8LS9H5rn9zYz5dBmU5l35r/kNvXSOVKimuOGa+q8/wBsdmjiLz7uquGXLZ//ABf41QxKQkctfxMVSkuI0uSTOk4fLWtzfxHWnKkE58YuK+Y4w9YSBAS5ykkVBIAzU2+G0E4tfgNMhwy+X5RFMOI8TY3j2h4sOZAAwTCGCSdIQB5YACKQAcVJ0vT6QDG2aEBxMAGh7KdpBhmo9krUE6LXUHoee0ZMTh+8WR2ezcbCEXQq5Rej2Z6bNlJikzy6CYBcE6jYH8mjkRlKk7PQ7MKk8LLhlnF7fdFVJd1cUqkxTY7gjYiNsZ/7J+p0JqE4O+cWsze8A7RrPoj0Sdy2fqp/KOlSrqeT1PH9odlTw/jhnD6rz9xjjfZGVOYzJZ7mafMQKq55slr9RQ+sOrh41NdSrBdp1sLks1sweCdlFlZjNYTCwoAAQFuDUHXNUChtSkV0cKoXu7mvG9tTrqKprhtnvf8Ar7lL2g7UzZLzcGjZpgpln2zIGXMVYaFxWmbrpUQ61bu1ZFeBwMcTNSeV75L90MzgcLSircnUnUnckxyatXWUj18IQoQsju02FD4Z5KXazVpcsl6D10+MRwk5Opxs52OoSr0ZSfLNI84wc1pbq8tijqaqymhB5gj93Mde55VwTVmX4SXjNAkjFHayyp5PLaVMPLysfdMF1LzK/FS6x+q919UVhkvLehzS5iHqrKw/FSIg7rU0RaauiyaZLxH9QrKn7TKUSYf9QAeBv9QWPtD2oLkhhJkzDl5UxMyEgzJL+UnZgR5Wpo69NRaHdoqqUk2msnv+6roM4vhwZTMkEvLF3U+eV/kB5l++LcwpiVtiHE0+GWv0f7sN4LiAVO6nL30itQtaPLJ1aU58h3K+VtxvAmSFn8EcZZmHYzpTOFlzEqGWYfKjrWsqZXS9DqCYbaSuJLY9Y4Zh8stVmkd9rMmBR45lACXyi+gGfU0BNY4eIrxrTcZZW0fuegw1GVKCet9QpjsjjUHpuD+BBilKVF3577+5pnSp16TUldfb2ZJoCLAK3LQE/d909PlygahVzjlL6Py2Zh4qlF+NuUN/9l57rrruMNNzA7EWI3BjPOLg7NG2FnmndPQQEioNwemkCaJWu7iSsorQb3I1rA+J2uNp3vzFWbTY/wC4RGw3FnjE9KGPaM8UgUqbfAfpAALJQ3H/AH5HlCGIqVsLk6QgJsrBTVUsZbACxJBAHz3hgRXJJ/XnvEWA3m5isMACRCGIIABmisIZadmO003COLlpfLdedOY+79Iz18PGqszpYPHuku7qeKD5c11Xsb0Y/vx3qvmzDwt9PSn4Rh7vg8LR66g6U6S7p3iaLifC6S5UytRNCmWwAFSRmysBYN1Fj0MOrRdB3WcPrH+jldn46UnKnJZx1XTT5brl1WQmC7T4iT4WImAe/Wv+7X51i6GKnFZ5otr9j4Wv4o+F9NPkFxHthiHUrLySa6sAWb4E2HrSJvGyayRnh/8Az1JO7m36GZkYcAmlWZjck1LEncxjqVHLOR2qNCnQjaJaNSUuX2z5jy6RizrSvyIK9WV3pyISsQa1vrWNS8JpaTVjL9o+EUYzkAyMauFFAjHpspOny5Rup1OJdTyvaGC7md4/CynVInc56RcycYs1QmIqaCkucBV0A0Vh/dl9NV25RJSvlL5lLpOD4qfquXps/oRcdw9pRAahDCqMpqrr7ytuPxG9IjJWLITjNZf2hZWMGUS5ql5Y8tPNLrrkJ2+4bHobwJ8iYzOw7ySs2U9Vr4JqWv7p3VqaqdRzF4kstCucE1Z6CukvEaZJM/lZZU09NpTnl5Sfd0iepnfFT1zX1XuvqbL+H/AGw+adMqs1hkEs+5W+caEkjQ6eunLxeM4ZcEeWvt5HUwuG4o95LR6P8mreRmuljun5qfa9NfWMCjGrnDJ7e3sdSNVwynpv77eenkAnlH4jkeYO1Yr43HwvTb90JS+I5zUaVG7WttRht66GmsTlSXDxwz+68/cgrp2/fQbyjVr2pmGoHL7wvodNoFWjJcFT0exTKnOEuOj6xej9n1+YWWmtCDoRoacorqUZQz1W5ZSrxq6ZNap6r93GBL81Nxf4f94i22kab5oRMOSK/mPzMXRpVZK8VkEq8YuzPGptW0+MeteZ4sdaeAtFFOvX8odxWGQPWu0RJClMrHQ/QwAP4zGTJgGZyRpSthTpAwImX5QgAZoQxK+kACQAIYBgFYRK5K4bxCZh2ql1PmQk0P6HrEJwjNZmrC4uphpXho9Vv7Pqe0YDjOHx3CmWSxDSTmaU9M8tSTUV9pQHajchCrxTpZcjZgKjWNVVu8Z3Temb5PZ3+fIf4jw1f5aTPBqkxVF9UfLoW1ZaqRe45kaYq+HVP+Sno9V+V1N3Z2Lqd9OjLWLfrn919V1zKHESChofgdiNiDuDzjOpKSvE71Oopq6JMlO7XOfMfKOQ5+sZKku8lwR05lU5d5LhWi1IbtU1MaYxUVZGmKsrD2AwvevlBpYmvp/3ERqS4Vcpr1lSjxMkPwdzVahgdReh9YrjiUiiWJpzXjiZHj/AGknMo8B2rUrz+HWN1LERqaHBxGE4PHTzj9ioAi8xE3A4/ICjKJkljVkJpfTOjew/3hruCIlGVstUVVKSl4lk9/fdHY/hgCd7KbvJNaE0o0snRZijynkdDtyDccrrQjCpd8MspfR+RDwWIdGogzZ/CyEZhMHusvtfUaikK9i42fBeyiowxDLSq1ElqN3Z3Ob26ai1RW9aVjFXxPFG1P1/o24fDLiTqZdDSSGzeEg2FmFP2QOXyjBxJpRnp9V7robKtJ0nx0+eqej9n1+aYU1itKmvJv8AnmPnFcqTi7rTk/3mSpVIVbpZPmnqv66rIlyiJhqTlYi7bMfvDnfza866xdxxqrhnk9/f3KZqVLJZpcvb2+RGmVRqeVtvQ/UH5GM6VSjK+j+5fFxqR4tUDLXNpRSfZ2J5qdj935HaLXGFb4cpfR+Wz+gpXjrmt+frv5jaGhIsQdQdD+h6xCFR0/C9NiNajGraSyktGtV7rdM5pNLqar7QOqjrzHWLoUadRqUNOa5r3XUrjipL+OsrS5NaS8tn0+VxozSLCaAOgoPllNPmY3upGLspfX+i3upSzcf35r7HjxNLbR2zyQJlgj/mE0MRQIVgOYQAHLm0tSv79IQxufNvSgEJgMOYQwbQAEajWo9etxAADQAJCGKIB3JPC8RMkzFmyHKTFuCNxupG4OlIdicJuDuvXZ+f75HrvZztVJx2BmYdssifLYTDLUewGVpjSwfMKGYcu1eURqxUoWZtwdRrFxqU9Xk77tWV+mmf5JuGwiNlw8sI00IZksL5Jqi2etKyntRlaxI2N4xVMKqj4ou0vo17nSniXQn3sm0m7Nc47pcnHZ8uWxUYx2ZjmBVgaMpsVI1FDGONBU8kd3DuHAnB3T0ZGhmgueASTSY46KPqfqIy4h8jmY6a44xZZI+pI32jMzLKOdkUHFZtZlttI2UFaNzqYaH8efMosfwlXNUCox20U/D2fpGyNa7zOfiuyo24qPyKfE8MmoaNLcbjwkgjmDS8XKSZwpRcXZ6lz2c4BiS4cHuQbHOtcynzKZXtKRqGoDEHiY03lqH+M60c1l+6dTW4LgmHlFmkp4jcihqLXyV9jXw6jrGarN114H/9fbfyLqMZYaX8un/lt0e3no+diVLmHT4qevr+9I5uazR1ZJaoamGuhyt72gJ6+6eunprGiLjU+LJ/f2fUkk465rbYJXJBBFxZ1I+R/Q6xFOdGVnpsUzpRk072fJrX93WjHml+AFbLy5U36+v0iM6d1xw9Vt7meFaUanBW15Pk/Z9PlcZWdSoZi61qBQAr1U0tXcGoMEK2XC1dfuaNLpNu8VZ/R+Y3iVBGZSGQ2BHP3WHsnp9YJUXBcSzj+6llGefDLJ7e3QbmXWjm5Hm36V52+MCmpvxfP91JJNPw6bCzSy0ItQVBHpr1EVpTpTvz3Id3TrRcJK6fJmaxHbTCqxVkYsDQ5T4SeYEdiGEhUSlKObOFWxeIozdOnNOK0bV38+mhgWEdo5YIEIYhG0IAifXrAALCEMbmQgGzAM6kIBGMAHAwAIGgA6kAx+Q1Lw0A5lq2ZSVYXVhYgwNXHGUoNSjk0elfwp7a4dJrSsQO7nzMqiaTZ8o8ungqan4xGnGMMkbMTVqY2zb8SWm/Vdd1z1WxoeOY2XiMTME0NJKgKkzKfDlNKzQPZbOKHbw0reM1RxnJxeVuZ2MHSqYWhCdKSk3e8eT6R2ktubvsUmLwrS2yuKNSovUMDoytoynmIy1Kbi7M7OGxVOvDjg/PddGSsFxl5S5AiECvME1JN9RvGaVNN3Kq2BVWXHxEgccVhRpZU81II/KKJUMir/BqReTuinmvUk87xelZWOnFcKsWPC8BXxtpqo59fSKK1X/WJjxOIt4I+pdoM1K6A29Rf6iM/FJK1zmy8OSDmT8viGwvTlvE4ybkmlZkI001wsjgqwDKfCRmUjlqLxHNSsWRfErPnqcwUirMEO7Wo2960APXTnzjbCEa7/kye++11+TnznPC/wDS8UdtvJ//AJ+WxQcW4ysjKGRgdDauatSDQkagWINDSsWLCcfgtZrW7LV2jBJzT4k9OVunzDXtEqTGSYjDu0zE28KHLSl/EviW3W1IjGg5U1d3Tdlun+8iMsbFuzVnqTH4pLSV3quGW5VgSATrSu1NwbjlGaWErQqpfJoulXpVKbbzWwPD8fLxADIQDSpHPnT56fTSJVaLv4sn9H7P6MrpYhwhePij85R919V15S5JykkU5EEa9CNxGeEpU5/j+jY3GrFWz2a+6GsblKFlHlFWUXIA1I94fiN+cWxhGpnT9V7br7Eqc5Qdp+j5f0/vyMp2w7SCVJMpfO6+HmtRduY9I04GhKTfFnFP69DLja8aVO6+KWnl1PMax2zzpbLUxeVCtCYAGpvCGKq03tBYBgxEYVDAA2wgGLLXzdB+YgEAIQzqmkACCABx3qSbCt6AUHwGwgA4QDHZbQ7gC2HDawWuFzX9k+2bSmSTi3OUAy5U6mbKrU8E1T/Ul2pTUViDjmdCjiVJOFTnbXR+e0lyl87o9c48JJwMguoKDu1HcmuWoy0lki40sdQKGHVUXHMj2e6sMTJRfC7P4tN/F06+pjMdgjLowYTJTeSauh+6R7Lc1N/WOdUpOOfLc9ZhcYqrdOS4ZrWL+63REIjO0bkO4SSzN4QpK+KjaGhGvMXiupJRWZVXnGMPFzyyNNLYOviGR9SK1/HeMTWxxfFCW6HcOlFoB96I5tCm7yu2RsZPJUqUapFKrQgcyd4silrfQlCPDJZjOHZQmUUyoOYBvagGvWL6dJybqSzSzavYhWfBZLJvmle1v2xj242ZmKCZTNQkJTzE00IGlBTTSldK1HRnRfc8cpWaWXRbfvM5E66lV4YrK+i35s0cvs+iyRLnEsAayxWpk6GitYstRpbW3XJ/6ldpSWWl+f70JR7ObvKm7PZ6Pz90A/Z9CGzmilKFtQUDZ9/vUNNax3KWFwtal3lKbT1zta/yRyJYjE06rp1Yr6p/dmW4dMTDMc+ZsMzFXJVWV2U0UMlbqtakrfNYGMk3OV+DNrlmsvw3y2Rug1B5+vt6cywmcFyP32Fm1RqNkFDUGzMuWnhFQK0tWhpvTOpCrTfEtNd09maKdOcZp03qXeIx5REz0bNRSUvlNrlRotdN+XKMEaKqQvN2WdnzVuT3RucZwk5Uk781/rK+rT5P6PnuNcb4mmHTvmbKVuKHzHbLzJiqlQqOoox135eZoWJp9zKUtNnrfZo8e4xxFsROmTmsXatBtyA5R6GMVFWR5upUc5OTIkSIXLk6ReVjYMIYpOkIBZhp8bwANtekIYDQgOSZqKC9rjTe3IwAKDRT1p+sADEIYoEAHQAKIACEABAwAOKYYHTFB1hjLzsz2nm4MrLmF3whYMVBIaWw0dDsQb00NIhKJrw+JcXaW1k9Wr6rrHdfI9u7LTsPPwk2YO6my5hLuVFM9FXxOnsTPDQgWqKjWJKKcbFeIlOnWjKF1pw53Xo9tk81ozK43s/NkyJU4+NGRGeljLZgCQRuKnX5xgr4fhzWh6fs7tWOIl3U8pcuv9kjhGDCq0xWEyopWnlrelNQagRyqzle1ieKquc1GS4bfX+iRhmqW5gfnGeSsiFTKxLSYLEDoYRncXewUwLlzKajpvFnCkrpkIOV+GSKXjTFZLHKCx0prewWuovQ/GNdCKcI3ta+vNW/BViZ5ytfJW6f8lX2bYtN8Uvuwp8AqDZtTmGpsBWN9PDwqRqO97Qk/Xl97nIqVnCdNJWvNL9+Ro8XMqfSPOHpqMLRKHiHEvtkw4aXR6GYHIAK7CtRRzbLQ1qa7R1cC5U6cqjTa0t+8lzOX2mo1JRgnaSzvzX7sVTSZmH8MsK8lbsrS5cydhxMPkYVAKkgjOLekbqlKFWPeRb+dlllxW8vmcunWnCXd1Er+V/T+vkW3A8GssmZRlVixUA+UNcBSbDUfAn3qRiqYjjqJyvwrmt/3X8o61HDNQfDbi2fJFhLObMx1oAeVBXTlqbfLlGerU79+HVcun4f6joKHdWS6v1PIe13Hf5mbRK9yhPdg711bpWkdjC0e6hZ6nAxuIVardaLLztz9iiEaTGFAIun/Ec4vZACkIBWfTpeBjGi8RGC0AA1hAIRAABMIYgMABsBtX484ABgAWABVMABgwAKDAMMGGA4TUUhgSuD8Xn4JmeQxyOCs2XsysKH0N9Yi01mi6lVUfDJXjt+Vs/1nsDdr8LxDAKkuYZTkqjKRUy3A8OdRcoSAKjpEZtOPC3qa8FSnRqSxFO0oxTeevVdGr+T5ErjfZ04RFmYcswoqPKozlzS5AFSdCSNrkcozYjCKSvE1YDtRVf48Tos1LbzIuAxKTFJWgI8wJuOvUfsxxKtKUDpVYSg1fNPRk8SgQKEaRXwXWpm7yzbsDipqy1qwNtgb/ARKNNPJigpVH4Ss7QoHkHISDSoIrWo0p1BpFtFxjURGtCTpSTKHgGLTvsqzTMYgEEmtKaCyKATWtL6G8d3Bp8Uqc1wqcXH1fq/I89i9I1Fm4SUrdFr9y+xhKVFMz2oo1JbyjpX/mOBXwVShU7up8+Vtz02Hx1KtR72Hy532MksmXPSZKYMMSuZnRsgZ5lQcyuR5VAIycvnHVUnQkr/AAvRq+lslbdvnvkcaT729/i2/eXQteByZpOXvc6yrIxsWFLIxNmFyOVKc7Uyk4T4KStKWvTdfvMtjRUocVXOK0/dSzxj1FEJoCTkP4soqfiNtt4qrcNROFF5L/XrujZheLDPixGd8lPbZS/D9GYLtt2nyj+Xkm5/qsNuSjrufhE8Bhf+5P0QdpYzg/jhrz6GBjrHBCEAhYALesXEAk1obDc00EADc2bEWMadoQxC0AAwALmgAEtCGdmgAQwALAB0ACiAAgYACrAMUGABc0AD0uZW0SuIRJ0yTNWbh2yuKHoaGoqDY3ERlFMto1ZUnePk9mtmeqcP7czOIy0Rfs8VJq8xFJDORbNLGrUGYkC99DEKrm4+HVHU7NlhKU5Oeklazz4fPdPflz3LkYRsXhv5yWMk9GYPlFBNyUq4HvfWh6RRUpOrDiazNFDGU8NiXhr3pPTna/4v7jHD+J97RWIRuegboOR+scarRcc4nRxGG7rxRu19V7om8QuviFwdN7H/AI/GKk2jNQVn4RnELRQDyv8Av4xD/YnDxX6mI4vKmyXUS2EuVXOSoAuDUlqXfWg9QsdnDyhON5K8tPa23X5nFxVCVKfCvhYk7EIZjfztQZlMrrMUvJ0NGRbqW3PW2lIum6013kHd87rXLVeXLluZ48EfC8lytyLDFSWnTaTETMh+zmoxJ7q2UMQasaU11zAb1jM5xowTpt2eie+/7ktdjTTpOrO0rZc+hbSiEAVQDueehqKg0bXNXnGSsoxhaS8Tzvt08jq0YOTve0Vkl+d7lP2u44mGl1qe8b+mBr612pziOCoyqVLrRcwxeIjRpPizvdW/eR5Lip5d2dvMxLH1NzHoDy43WABawAdWAC6UxeQGyaxEYJI/CABswhgmEB0AChqV6ikADYEIAqQAdAM6sACwALAAQgA6ADoAOBgAUGGA5KekMBakOrqzJMBqjqaFSNCCNICSbTuj1Hsp/FiYV7jForTgKJMqFEz/ACGlfSlYjKpwq7RrwuFo4iaTlwP6Py2fT/gPhWFE1mQmhy1U9QRqOV44lao4+JbntMTVlSipLNXzLQT3QhJ9aA+GZqPRjy66xRJRqK8dTF3cKic6PPWPsP4o110PL8ozrJ7FNPIyXaTAzgVdPEqsHpsSCCo/DTevO0dPC1abTjLK6t8zmdoQqyfGs0RZLYediO9libnYHNJZAVDMCh8dbrewpWvLbTKdWnBd7aytnfW2mXLTPp1OdGEZy8Gr5WNVw3BDDy1AIDCh35WIJsQPnvvHNqTnlXbs75K2q+3pyOrRpwd6Nrrm+uxX8WnJLR5sw0VLm9zypuSTFUHOpOy1Z0pSjShd5JI8i41xR8TNaY+/lHursI71GjGlBQieVxOIlXqOb9OiIMWlB0ACwAdABduRa9TvbTlTnYRcyCG3EJjGwv6/KEMH4wgBgAUCukABKtSABUnSkAAVhAJmgA46CADgYBnAwAEDAAtYAOzQAJWEAJMMBc0ACk0gAVHpDGNYxs1ITYzX9i+2ncUlYq6E+CeAC0s6eL30/GOZi8G5+OlrzXJ/2dSh2hJpQqPpno/P8S+eR6kmLVqBspzjwEGqTB9wn/4n8Y5KXFpk1quaOmoZcUOWu68+nVFViMZ3M4y6Vl0DBd1qTXLXS66aXjTCPHC71N1On38OK/i338yykoHXMKFTaux1qCOfQxmlBxZjqNwfBJZlPhsLJlTnr4c11IFb0Ip1OgqdATzjXTaqpKpKyRRPDOmuOks39CZiJqlc1QBratAOldB6Rlr1O8lkvJF+HpunlruzyPtn2h/mZmRD9iht98i2c/lHZweF7qPFL4mcXtDF97Lgj8K+rM5G05x0AHQAdAB0AFwdYuZECabfvpCAbrERiQAIIQCCADoAEBgA4wAHIHiEACQDOEAC7D1P5QAKsIDlhgcfL8fygAWULN6fmsAANr8IQCQwBhADCJHNoYBs9L/ha5bh2LViWVHOQG4XwqbA6XO0cXtJWrU2tWdfsyUuKm7/AO1vSyy8uhPxTEmUSST3ZuejGkOOr/eR6mlFKpNJbFr2Xc96wqaFCSNiRShpCrfCZe04ru0+d0Qu058n+QijC8zN/ovMiduWIwLkEg5ALf5AQ8Ik8RG+5mxLaoVLHjxj0B5g6ADoAEEAHQAdAB/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120650" y="-1538288"/>
            <a:ext cx="4286250" cy="3219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0" name="Picture 6" descr="Recycled box guitar craft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"/>
          <a:stretch/>
        </p:blipFill>
        <p:spPr bwMode="auto">
          <a:xfrm>
            <a:off x="-9212" y="2590800"/>
            <a:ext cx="2863980" cy="2174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pixelcurse.com/wp-content/uploads/2011/03/coke_18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7" r="13027"/>
          <a:stretch/>
        </p:blipFill>
        <p:spPr bwMode="auto">
          <a:xfrm>
            <a:off x="6551525" y="2590800"/>
            <a:ext cx="2592475" cy="2174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karmatube.org/pics/large/370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100" y="2590800"/>
            <a:ext cx="3200500" cy="2173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329648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eading.gif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-1" y="285750"/>
            <a:ext cx="9144001" cy="5588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37315" y="157091"/>
            <a:ext cx="868681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200" dirty="0" smtClean="0">
                <a:solidFill>
                  <a:schemeClr val="accent5">
                    <a:lumMod val="50000"/>
                  </a:schemeClr>
                </a:solidFill>
                <a:latin typeface="AHDN" pitchFamily="2" charset="0"/>
                <a:ea typeface="Tahoma" pitchFamily="34" charset="0"/>
                <a:cs typeface="Tahoma" pitchFamily="34" charset="0"/>
              </a:rPr>
              <a:t>What is Waste?</a:t>
            </a:r>
            <a:endParaRPr lang="en-US" sz="7200" dirty="0">
              <a:solidFill>
                <a:schemeClr val="accent5">
                  <a:lumMod val="50000"/>
                </a:schemeClr>
              </a:solidFill>
              <a:latin typeface="AHDN" pitchFamily="2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8600" y="1375645"/>
            <a:ext cx="86868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74892F"/>
                </a:solidFill>
                <a:latin typeface="Gentium Basic" pitchFamily="2" charset="0"/>
              </a:rPr>
              <a:t>Waste</a:t>
            </a:r>
            <a:r>
              <a:rPr lang="en-US" sz="4000" b="1" dirty="0" smtClean="0">
                <a:solidFill>
                  <a:schemeClr val="accent5">
                    <a:lumMod val="50000"/>
                  </a:schemeClr>
                </a:solidFill>
                <a:latin typeface="Gentium Basic" pitchFamily="2" charset="0"/>
              </a:rPr>
              <a:t> is using something </a:t>
            </a:r>
            <a:r>
              <a:rPr lang="en-US" sz="4400" b="1" dirty="0" smtClean="0">
                <a:solidFill>
                  <a:srgbClr val="74892F"/>
                </a:solidFill>
                <a:latin typeface="Gentium Basic" pitchFamily="2" charset="0"/>
              </a:rPr>
              <a:t>carelessly</a:t>
            </a:r>
          </a:p>
        </p:txBody>
      </p:sp>
      <p:pic>
        <p:nvPicPr>
          <p:cNvPr id="11" name="Picture 10" descr="workenergy1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6096000" y="2971800"/>
            <a:ext cx="3048000" cy="2133600"/>
          </a:xfrm>
          <a:prstGeom prst="rect">
            <a:avLst/>
          </a:prstGeom>
          <a:ln w="76200">
            <a:solidFill>
              <a:schemeClr val="accent5">
                <a:lumMod val="50000"/>
              </a:schemeClr>
            </a:solidFill>
          </a:ln>
        </p:spPr>
      </p:pic>
      <p:pic>
        <p:nvPicPr>
          <p:cNvPr id="12" name="Picture 11" descr="workenergy1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3200400" y="2971800"/>
            <a:ext cx="2844799" cy="2133600"/>
          </a:xfrm>
          <a:prstGeom prst="rect">
            <a:avLst/>
          </a:prstGeom>
          <a:ln w="76200">
            <a:solidFill>
              <a:schemeClr val="accent5">
                <a:lumMod val="50000"/>
              </a:schemeClr>
            </a:solidFill>
          </a:ln>
        </p:spPr>
      </p:pic>
      <p:pic>
        <p:nvPicPr>
          <p:cNvPr id="13" name="Picture 12" descr="workenergy1.jp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-117765" y="2971799"/>
            <a:ext cx="3241965" cy="2133601"/>
          </a:xfrm>
          <a:prstGeom prst="rect">
            <a:avLst/>
          </a:prstGeom>
          <a:ln w="76200">
            <a:solidFill>
              <a:schemeClr val="accent5">
                <a:lumMod val="50000"/>
              </a:schemeClr>
            </a:solidFill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skate\Local Settings\My Documents\My Received Files\My Pictures\NY 2011\DSCN0696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-85729" y="-71440"/>
            <a:ext cx="5712075" cy="7615240"/>
          </a:xfrm>
          <a:prstGeom prst="rect">
            <a:avLst/>
          </a:prstGeom>
          <a:noFill/>
        </p:spPr>
      </p:pic>
      <p:pic>
        <p:nvPicPr>
          <p:cNvPr id="2050" name="Picture 2" descr="C:\Documents and Settings\skate\Local Settings\My Documents\My Received Files\My Pictures\DDF workshop WASTE\reuse\slide_5264_72394_large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715000" y="76200"/>
            <a:ext cx="3274219" cy="2286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5553881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eading.gif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-1" y="285750"/>
            <a:ext cx="9144001" cy="5588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80986" y="159603"/>
            <a:ext cx="883921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dirty="0" smtClean="0">
                <a:solidFill>
                  <a:schemeClr val="accent5">
                    <a:lumMod val="50000"/>
                  </a:schemeClr>
                </a:solidFill>
                <a:latin typeface="AHDN" pitchFamily="2" charset="0"/>
                <a:ea typeface="Tahoma" pitchFamily="34" charset="0"/>
                <a:cs typeface="Tahoma" pitchFamily="34" charset="0"/>
              </a:rPr>
              <a:t>Summary</a:t>
            </a:r>
            <a:endParaRPr lang="en-US" sz="4800" dirty="0">
              <a:solidFill>
                <a:schemeClr val="accent5">
                  <a:lumMod val="50000"/>
                </a:schemeClr>
              </a:solidFill>
              <a:latin typeface="AHDN" pitchFamily="2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4800" y="1066800"/>
            <a:ext cx="8458200" cy="209288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182880" indent="-182880" algn="ctr">
              <a:spcBef>
                <a:spcPts val="600"/>
              </a:spcBef>
            </a:pPr>
            <a:r>
              <a:rPr lang="en-US" sz="4000" b="1" dirty="0" smtClean="0">
                <a:solidFill>
                  <a:schemeClr val="accent5">
                    <a:lumMod val="50000"/>
                  </a:schemeClr>
                </a:solidFill>
                <a:latin typeface="Gentium Basic" pitchFamily="2" charset="0"/>
              </a:rPr>
              <a:t>What can you do to help</a:t>
            </a:r>
            <a:br>
              <a:rPr lang="en-US" sz="4000" b="1" dirty="0" smtClean="0">
                <a:solidFill>
                  <a:schemeClr val="accent5">
                    <a:lumMod val="50000"/>
                  </a:schemeClr>
                </a:solidFill>
                <a:latin typeface="Gentium Basic" pitchFamily="2" charset="0"/>
              </a:rPr>
            </a:br>
            <a:r>
              <a:rPr lang="en-US" sz="4000" b="1" dirty="0" smtClean="0">
                <a:solidFill>
                  <a:schemeClr val="accent5">
                    <a:lumMod val="50000"/>
                  </a:schemeClr>
                </a:solidFill>
                <a:latin typeface="Gentium Basic" pitchFamily="2" charset="0"/>
              </a:rPr>
              <a:t>reduce our </a:t>
            </a:r>
            <a:r>
              <a:rPr lang="en-US" sz="4800" b="1" dirty="0" smtClean="0">
                <a:solidFill>
                  <a:srgbClr val="74892F"/>
                </a:solidFill>
                <a:latin typeface="Gentium Basic" pitchFamily="2" charset="0"/>
              </a:rPr>
              <a:t>waste problem?</a:t>
            </a:r>
            <a:endParaRPr lang="en-US" sz="4000" b="1" dirty="0" smtClean="0">
              <a:solidFill>
                <a:srgbClr val="74892F"/>
              </a:solidFill>
              <a:latin typeface="Gentium Basic" pitchFamily="2" charset="0"/>
            </a:endParaRPr>
          </a:p>
          <a:p>
            <a:pPr marL="182880" indent="-182880">
              <a:spcBef>
                <a:spcPts val="600"/>
              </a:spcBef>
            </a:pPr>
            <a:endParaRPr lang="en-US" sz="3200" b="1" dirty="0" smtClean="0">
              <a:solidFill>
                <a:schemeClr val="accent5">
                  <a:lumMod val="50000"/>
                </a:schemeClr>
              </a:solidFill>
              <a:latin typeface="Gentium Basic" pitchFamily="2" charset="0"/>
            </a:endParaRPr>
          </a:p>
        </p:txBody>
      </p:sp>
      <p:pic>
        <p:nvPicPr>
          <p:cNvPr id="7" name="Picture 6" descr="wasteguy9.pn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2195512" y="2213639"/>
            <a:ext cx="4814888" cy="4339561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eading.gif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-1" y="285750"/>
            <a:ext cx="9144001" cy="5588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80986" y="159603"/>
            <a:ext cx="883921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dirty="0" smtClean="0">
                <a:solidFill>
                  <a:schemeClr val="accent5">
                    <a:lumMod val="50000"/>
                  </a:schemeClr>
                </a:solidFill>
                <a:latin typeface="AHDN" pitchFamily="2" charset="0"/>
                <a:ea typeface="Tahoma" pitchFamily="34" charset="0"/>
                <a:cs typeface="Tahoma" pitchFamily="34" charset="0"/>
              </a:rPr>
              <a:t>References</a:t>
            </a:r>
            <a:endParaRPr lang="en-US" sz="4800" dirty="0">
              <a:solidFill>
                <a:schemeClr val="accent5">
                  <a:lumMod val="50000"/>
                </a:schemeClr>
              </a:solidFill>
              <a:latin typeface="AHDN" pitchFamily="2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4800" y="1524000"/>
            <a:ext cx="8458200" cy="298543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182880" indent="-18288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Gentium Basic" pitchFamily="2" charset="0"/>
              </a:rPr>
              <a:t>Household Hazardous Waste Center –</a:t>
            </a:r>
            <a:b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Gentium Basic" pitchFamily="2" charset="0"/>
              </a:rPr>
            </a:b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Gentium Basic" pitchFamily="2" charset="0"/>
              </a:rPr>
              <a:t>2500 Michigan Ave (310–458-8255)</a:t>
            </a:r>
          </a:p>
          <a:p>
            <a:pPr marL="182880" indent="-182880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Gentium Basic" pitchFamily="2" charset="0"/>
              </a:rPr>
              <a:t>Hazardous Materials – drop off sites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  <a:latin typeface="Gentium Basic" pitchFamily="2" charset="0"/>
                <a:hlinkClick r:id="rId3"/>
              </a:rPr>
              <a:t>http://www.smgov.net/Departments/OSE/Categories/Hazardous_Materials/Neighborhood_Drop-off_Sites.aspx</a:t>
            </a:r>
            <a:endParaRPr lang="en-US" sz="2800" b="1" dirty="0" smtClean="0">
              <a:solidFill>
                <a:schemeClr val="accent5">
                  <a:lumMod val="50000"/>
                </a:schemeClr>
              </a:solidFill>
              <a:latin typeface="Gentium Basic" pitchFamily="2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eading.gif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-1" y="285750"/>
            <a:ext cx="9144001" cy="5588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37315" y="157091"/>
            <a:ext cx="868681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200" dirty="0" smtClean="0">
                <a:solidFill>
                  <a:schemeClr val="accent5">
                    <a:lumMod val="50000"/>
                  </a:schemeClr>
                </a:solidFill>
                <a:latin typeface="AHDN" pitchFamily="2" charset="0"/>
                <a:ea typeface="Tahoma" pitchFamily="34" charset="0"/>
                <a:cs typeface="Tahoma" pitchFamily="34" charset="0"/>
              </a:rPr>
              <a:t>Waste is...</a:t>
            </a:r>
            <a:endParaRPr lang="en-US" sz="7200" dirty="0">
              <a:solidFill>
                <a:schemeClr val="accent5">
                  <a:lumMod val="50000"/>
                </a:schemeClr>
              </a:solidFill>
              <a:latin typeface="AHDN" pitchFamily="2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screen"/>
          <a:stretch>
            <a:fillRect/>
          </a:stretch>
        </p:blipFill>
        <p:spPr bwMode="auto">
          <a:xfrm flipH="1">
            <a:off x="533400" y="2895600"/>
            <a:ext cx="4368800" cy="3276600"/>
          </a:xfrm>
          <a:prstGeom prst="rect">
            <a:avLst/>
          </a:prstGeom>
          <a:noFill/>
          <a:ln w="101600">
            <a:solidFill>
              <a:schemeClr val="accent5">
                <a:lumMod val="50000"/>
              </a:schemeClr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5156200" y="5020270"/>
            <a:ext cx="4572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dirty="0" smtClean="0">
                <a:solidFill>
                  <a:srgbClr val="74892F"/>
                </a:solidFill>
                <a:latin typeface="AHDN" pitchFamily="2" charset="0"/>
                <a:ea typeface="Tahoma" pitchFamily="34" charset="0"/>
                <a:cs typeface="Tahoma" pitchFamily="34" charset="0"/>
              </a:rPr>
              <a:t>To Squander</a:t>
            </a:r>
            <a:endParaRPr lang="en-US" sz="4800" dirty="0">
              <a:solidFill>
                <a:srgbClr val="74892F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6" name="Picture 5" descr="wasteguy2.pn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3175000" y="762000"/>
            <a:ext cx="5133876" cy="4800600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4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6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1"/>
      <p:bldP spid="8" grpId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eading.gif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-1" y="285750"/>
            <a:ext cx="9144001" cy="5588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37315" y="157091"/>
            <a:ext cx="868681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200" dirty="0" smtClean="0">
                <a:solidFill>
                  <a:schemeClr val="accent5">
                    <a:lumMod val="50000"/>
                  </a:schemeClr>
                </a:solidFill>
                <a:latin typeface="AHDN" pitchFamily="2" charset="0"/>
                <a:ea typeface="Tahoma" pitchFamily="34" charset="0"/>
                <a:cs typeface="Tahoma" pitchFamily="34" charset="0"/>
              </a:rPr>
              <a:t>Waste is...</a:t>
            </a:r>
            <a:endParaRPr lang="en-US" sz="7200" dirty="0">
              <a:solidFill>
                <a:schemeClr val="accent5">
                  <a:lumMod val="50000"/>
                </a:schemeClr>
              </a:solidFill>
              <a:latin typeface="AHDN" pitchFamily="2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screen"/>
          <a:stretch>
            <a:fillRect/>
          </a:stretch>
        </p:blipFill>
        <p:spPr bwMode="auto">
          <a:xfrm>
            <a:off x="4038600" y="1295400"/>
            <a:ext cx="4267200" cy="3200400"/>
          </a:xfrm>
          <a:prstGeom prst="rect">
            <a:avLst/>
          </a:prstGeom>
          <a:noFill/>
          <a:ln w="101600">
            <a:solidFill>
              <a:schemeClr val="accent5">
                <a:lumMod val="50000"/>
              </a:schemeClr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3810000" y="4648200"/>
            <a:ext cx="55626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dirty="0" smtClean="0">
                <a:solidFill>
                  <a:srgbClr val="74892F"/>
                </a:solidFill>
                <a:latin typeface="AHDN" pitchFamily="2" charset="0"/>
                <a:ea typeface="Tahoma" pitchFamily="34" charset="0"/>
                <a:cs typeface="Tahoma" pitchFamily="34" charset="0"/>
              </a:rPr>
              <a:t>Discarded and unused materials</a:t>
            </a:r>
            <a:endParaRPr lang="en-US" sz="5400" dirty="0">
              <a:solidFill>
                <a:srgbClr val="74892F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6" name="Picture 5" descr="wasteguy3.pn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0" y="1219200"/>
            <a:ext cx="3796595" cy="5334000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3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eading.gif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-1" y="285750"/>
            <a:ext cx="9144001" cy="5588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37315" y="157091"/>
            <a:ext cx="868681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200" dirty="0" smtClean="0">
                <a:solidFill>
                  <a:schemeClr val="accent5">
                    <a:lumMod val="50000"/>
                  </a:schemeClr>
                </a:solidFill>
                <a:latin typeface="AHDN" pitchFamily="2" charset="0"/>
                <a:ea typeface="Tahoma" pitchFamily="34" charset="0"/>
                <a:cs typeface="Tahoma" pitchFamily="34" charset="0"/>
              </a:rPr>
              <a:t>Waste is...</a:t>
            </a:r>
            <a:endParaRPr lang="en-US" sz="7200" dirty="0">
              <a:solidFill>
                <a:schemeClr val="accent5">
                  <a:lumMod val="50000"/>
                </a:schemeClr>
              </a:solidFill>
              <a:latin typeface="AHDN" pitchFamily="2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screen"/>
          <a:stretch>
            <a:fillRect/>
          </a:stretch>
        </p:blipFill>
        <p:spPr bwMode="auto">
          <a:xfrm>
            <a:off x="457200" y="2514600"/>
            <a:ext cx="4872266" cy="3276599"/>
          </a:xfrm>
          <a:prstGeom prst="rect">
            <a:avLst/>
          </a:prstGeom>
          <a:noFill/>
          <a:ln w="101600">
            <a:solidFill>
              <a:schemeClr val="accent5">
                <a:lumMod val="50000"/>
              </a:schemeClr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304800" y="1143000"/>
            <a:ext cx="85344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600" dirty="0" smtClean="0">
                <a:solidFill>
                  <a:srgbClr val="74892F"/>
                </a:solidFill>
                <a:latin typeface="AHDN" pitchFamily="2" charset="0"/>
                <a:ea typeface="Tahoma" pitchFamily="34" charset="0"/>
                <a:cs typeface="Tahoma" pitchFamily="34" charset="0"/>
              </a:rPr>
              <a:t>Pollutants and chemicals</a:t>
            </a:r>
          </a:p>
        </p:txBody>
      </p:sp>
      <p:pic>
        <p:nvPicPr>
          <p:cNvPr id="6" name="Picture 5" descr="wasteguy4.pn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2667000" y="2819400"/>
            <a:ext cx="6107186" cy="3829050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eading.gif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-1" y="285750"/>
            <a:ext cx="9144001" cy="5588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37315" y="157091"/>
            <a:ext cx="868681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200" dirty="0" smtClean="0">
                <a:solidFill>
                  <a:schemeClr val="accent5">
                    <a:lumMod val="50000"/>
                  </a:schemeClr>
                </a:solidFill>
                <a:latin typeface="AHDN" pitchFamily="2" charset="0"/>
                <a:ea typeface="Tahoma" pitchFamily="34" charset="0"/>
                <a:cs typeface="Tahoma" pitchFamily="34" charset="0"/>
              </a:rPr>
              <a:t>Waste is...</a:t>
            </a:r>
            <a:endParaRPr lang="en-US" sz="7200" dirty="0">
              <a:solidFill>
                <a:schemeClr val="accent5">
                  <a:lumMod val="50000"/>
                </a:schemeClr>
              </a:solidFill>
              <a:latin typeface="AHDN" pitchFamily="2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screen"/>
          <a:stretch>
            <a:fillRect/>
          </a:stretch>
        </p:blipFill>
        <p:spPr bwMode="auto">
          <a:xfrm>
            <a:off x="3869178" y="2362200"/>
            <a:ext cx="4893822" cy="3505200"/>
          </a:xfrm>
          <a:prstGeom prst="rect">
            <a:avLst/>
          </a:prstGeom>
          <a:noFill/>
          <a:ln w="101600">
            <a:solidFill>
              <a:schemeClr val="accent5">
                <a:lumMod val="50000"/>
              </a:schemeClr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304800" y="1286470"/>
            <a:ext cx="8610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dirty="0" smtClean="0">
                <a:solidFill>
                  <a:srgbClr val="74892F"/>
                </a:solidFill>
                <a:latin typeface="AHDN" pitchFamily="2" charset="0"/>
                <a:ea typeface="Tahoma" pitchFamily="34" charset="0"/>
                <a:cs typeface="Tahoma" pitchFamily="34" charset="0"/>
              </a:rPr>
              <a:t>Materials that aren’t being used</a:t>
            </a:r>
          </a:p>
        </p:txBody>
      </p:sp>
      <p:pic>
        <p:nvPicPr>
          <p:cNvPr id="6" name="Picture 5" descr="wasteguy5.pn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44602" y="2033588"/>
            <a:ext cx="5060798" cy="4672012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8348</TotalTime>
  <Words>1292</Words>
  <Application>Microsoft Office PowerPoint</Application>
  <PresentationFormat>On-screen Show (4:3)</PresentationFormat>
  <Paragraphs>222</Paragraphs>
  <Slides>52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61" baseType="lpstr">
      <vt:lpstr>Arial</vt:lpstr>
      <vt:lpstr>Wingdings 2</vt:lpstr>
      <vt:lpstr>AHDN</vt:lpstr>
      <vt:lpstr>Constantia</vt:lpstr>
      <vt:lpstr>Gentium Basic</vt:lpstr>
      <vt:lpstr>Calibri</vt:lpstr>
      <vt:lpstr>Tahoma</vt:lpstr>
      <vt:lpstr>Adobe Gothic Std B</vt:lpstr>
      <vt:lpstr>Flow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HMC Architects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Eera Babtiwale</dc:creator>
  <cp:lastModifiedBy>Eera Babtiwale</cp:lastModifiedBy>
  <cp:revision>448</cp:revision>
  <dcterms:created xsi:type="dcterms:W3CDTF">2012-01-15T20:49:53Z</dcterms:created>
  <dcterms:modified xsi:type="dcterms:W3CDTF">2014-09-03T17:41:03Z</dcterms:modified>
</cp:coreProperties>
</file>