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32"/>
  </p:notesMasterIdLst>
  <p:sldIdLst>
    <p:sldId id="1646" r:id="rId2"/>
    <p:sldId id="1765" r:id="rId3"/>
    <p:sldId id="1793" r:id="rId4"/>
    <p:sldId id="1798" r:id="rId5"/>
    <p:sldId id="1794" r:id="rId6"/>
    <p:sldId id="1795" r:id="rId7"/>
    <p:sldId id="1796" r:id="rId8"/>
    <p:sldId id="1797" r:id="rId9"/>
    <p:sldId id="1799" r:id="rId10"/>
    <p:sldId id="1766" r:id="rId11"/>
    <p:sldId id="1810" r:id="rId12"/>
    <p:sldId id="1769" r:id="rId13"/>
    <p:sldId id="1816" r:id="rId14"/>
    <p:sldId id="1817" r:id="rId15"/>
    <p:sldId id="1818" r:id="rId16"/>
    <p:sldId id="1839" r:id="rId17"/>
    <p:sldId id="1771" r:id="rId18"/>
    <p:sldId id="1768" r:id="rId19"/>
    <p:sldId id="1840" r:id="rId20"/>
    <p:sldId id="1772" r:id="rId21"/>
    <p:sldId id="1773" r:id="rId22"/>
    <p:sldId id="1805" r:id="rId23"/>
    <p:sldId id="1774" r:id="rId24"/>
    <p:sldId id="1806" r:id="rId25"/>
    <p:sldId id="1809" r:id="rId26"/>
    <p:sldId id="1775" r:id="rId27"/>
    <p:sldId id="1776" r:id="rId28"/>
    <p:sldId id="1777" r:id="rId29"/>
    <p:sldId id="1780" r:id="rId30"/>
    <p:sldId id="1813" r:id="rId31"/>
  </p:sldIdLst>
  <p:sldSz cx="9144000" cy="6858000" type="screen4x3"/>
  <p:notesSz cx="7315200" cy="9601200"/>
  <p:embeddedFontLst>
    <p:embeddedFont>
      <p:font typeface="Gentium Basic" charset="0"/>
      <p:regular r:id="rId33"/>
      <p:bold r:id="rId34"/>
      <p:italic r:id="rId35"/>
      <p:boldItalic r:id="rId36"/>
    </p:embeddedFont>
    <p:embeddedFont>
      <p:font typeface="Tahoma" pitchFamily="34" charset="0"/>
      <p:regular r:id="rId37"/>
      <p:bold r:id="rId38"/>
    </p:embeddedFont>
    <p:embeddedFont>
      <p:font typeface="AHDN" charset="0"/>
      <p:regular r:id="rId39"/>
    </p:embeddedFont>
    <p:embeddedFont>
      <p:font typeface="Arial Black" pitchFamily="34" charset="0"/>
      <p:bold r:id="rId4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5577"/>
    <a:srgbClr val="003399"/>
    <a:srgbClr val="E9F7F7"/>
    <a:srgbClr val="C2E7E8"/>
    <a:srgbClr val="E7EDFF"/>
    <a:srgbClr val="996633"/>
    <a:srgbClr val="FF0000"/>
    <a:srgbClr val="99FF66"/>
    <a:srgbClr val="FF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7" autoAdjust="0"/>
    <p:restoredTop sz="99790" autoAdjust="0"/>
  </p:normalViewPr>
  <p:slideViewPr>
    <p:cSldViewPr snapToGrid="0">
      <p:cViewPr varScale="1">
        <p:scale>
          <a:sx n="99" d="100"/>
          <a:sy n="99" d="100"/>
        </p:scale>
        <p:origin x="-102" y="-228"/>
      </p:cViewPr>
      <p:guideLst>
        <p:guide orient="horz" pos="19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26" tIns="48212" rIns="96426" bIns="48212" numCol="1" anchor="t" anchorCtr="0" compatLnSpc="1">
            <a:prstTxWarp prst="textNoShape">
              <a:avLst/>
            </a:prstTxWarp>
          </a:bodyPr>
          <a:lstStyle>
            <a:lvl1pPr defTabSz="965200">
              <a:defRPr sz="1300"/>
            </a:lvl1pPr>
          </a:lstStyle>
          <a:p>
            <a:endParaRPr lang="en-US"/>
          </a:p>
        </p:txBody>
      </p:sp>
      <p:sp>
        <p:nvSpPr>
          <p:cNvPr id="130051"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26" tIns="48212" rIns="96426" bIns="48212" numCol="1" anchor="t" anchorCtr="0" compatLnSpc="1">
            <a:prstTxWarp prst="textNoShape">
              <a:avLst/>
            </a:prstTxWarp>
          </a:bodyPr>
          <a:lstStyle>
            <a:lvl1pPr algn="r" defTabSz="965200">
              <a:defRPr sz="1300"/>
            </a:lvl1pPr>
          </a:lstStyle>
          <a:p>
            <a:endParaRPr lang="en-US"/>
          </a:p>
        </p:txBody>
      </p:sp>
      <p:sp>
        <p:nvSpPr>
          <p:cNvPr id="130052"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730250" y="4559300"/>
            <a:ext cx="58547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26" tIns="48212" rIns="96426" bIns="482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0054"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26" tIns="48212" rIns="96426" bIns="48212" numCol="1" anchor="b" anchorCtr="0" compatLnSpc="1">
            <a:prstTxWarp prst="textNoShape">
              <a:avLst/>
            </a:prstTxWarp>
          </a:bodyPr>
          <a:lstStyle>
            <a:lvl1pPr defTabSz="965200">
              <a:defRPr sz="1300"/>
            </a:lvl1pPr>
          </a:lstStyle>
          <a:p>
            <a:endParaRPr lang="en-US"/>
          </a:p>
        </p:txBody>
      </p:sp>
      <p:sp>
        <p:nvSpPr>
          <p:cNvPr id="130055"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26" tIns="48212" rIns="96426" bIns="48212" numCol="1" anchor="b" anchorCtr="0" compatLnSpc="1">
            <a:prstTxWarp prst="textNoShape">
              <a:avLst/>
            </a:prstTxWarp>
          </a:bodyPr>
          <a:lstStyle>
            <a:lvl1pPr algn="r" defTabSz="965200">
              <a:defRPr sz="1300"/>
            </a:lvl1pPr>
          </a:lstStyle>
          <a:p>
            <a:fld id="{F4CE9AD7-8F4E-4232-BAF9-BBA9E262150F}" type="slidenum">
              <a:rPr lang="en-US"/>
              <a:pPr/>
              <a:t>‹#›</a:t>
            </a:fld>
            <a:endParaRPr lang="en-US"/>
          </a:p>
        </p:txBody>
      </p:sp>
    </p:spTree>
    <p:extLst>
      <p:ext uri="{BB962C8B-B14F-4D97-AF65-F5344CB8AC3E}">
        <p14:creationId xmlns:p14="http://schemas.microsoft.com/office/powerpoint/2010/main" val="1604743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epa.gov/GED/earthday/info.htm" TargetMode="External"/><Relationship Id="rId3" Type="http://schemas.openxmlformats.org/officeDocument/2006/relationships/hyperlink" Target="http://www.groundwater.org/gg/greensites.html" TargetMode="External"/><Relationship Id="rId7" Type="http://schemas.openxmlformats.org/officeDocument/2006/relationships/hyperlink" Target="http://www.worldwatermonitoringday.u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groundwater.org/ta/topten.html" TargetMode="External"/><Relationship Id="rId5" Type="http://schemas.openxmlformats.org/officeDocument/2006/relationships/hyperlink" Target="http://www.groundwater.org/ta/docs/stormdrainstencil.pdf" TargetMode="External"/><Relationship Id="rId4" Type="http://schemas.openxmlformats.org/officeDocument/2006/relationships/hyperlink" Target="http://www.groundwater.org/ta/docs/HHWonedaycollectionmanual.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10</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11</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12</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13</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14</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15</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16</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17</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20</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21</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2</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22</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23</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24</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25</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it run. </a:t>
            </a:r>
            <a:br>
              <a:rPr lang="en-US" dirty="0" smtClean="0"/>
            </a:br>
            <a:r>
              <a:rPr lang="en-US" dirty="0" smtClean="0"/>
              <a:t>We have all developed the bad habit of letting the faucet run while wait for the shower to warm up, while we brush our teeth, or while wait for a cold glass of water. Keeping a pitcher of water in the refrigerator or turning the faucet off while we brush our teeth can save several gallons of water each day! It’s simple really, before you turn on the tap, think of ways you can use less water to accomplish the same purpose. </a:t>
            </a:r>
          </a:p>
          <a:p>
            <a:r>
              <a:rPr lang="en-US" dirty="0" smtClean="0"/>
              <a:t>Fix the drip. </a:t>
            </a:r>
            <a:br>
              <a:rPr lang="en-US" dirty="0" smtClean="0"/>
            </a:br>
            <a:r>
              <a:rPr lang="en-US" dirty="0" smtClean="0"/>
              <a:t>There is no such thing as a little drip. A leaky faucet with a drip of just 1/16 of an inch in diameter (about this big –o–) can waste 10 gallons of water every day. You can turn off that drip by replacing worn washers or valve seats with the help of your parents. The silent leak. Even worse than the careless hand on the faucet is the silent toilet bowl leak, probably the single greatest water waster in homes. A leak of one gallon every 24 minutes—an average amount—totals 2.5 gallons per hour or 60 gallons per day! To check your toilet for a leak, place a few drops of food coloring in the tank and wait. If the color appears in the bowl, then there’s a leak. Often these leaks can be fixed with a few minor adjustments, cleaning calcium deposits from the toilet ball in the tank, or by replacing worn valves. </a:t>
            </a:r>
          </a:p>
          <a:p>
            <a:r>
              <a:rPr lang="en-US" dirty="0" smtClean="0"/>
              <a:t>Close the hose. </a:t>
            </a:r>
            <a:br>
              <a:rPr lang="en-US" dirty="0" smtClean="0"/>
            </a:br>
            <a:r>
              <a:rPr lang="en-US" dirty="0" smtClean="0"/>
              <a:t>Letting the garden hose run faster or longer than necessary while we water the lawn or wash the car often becomes a careless and wasteful habit. A ½ inch garden hose under normal water pressure pours out more than 600 gallons of water per hour and a ¾ inch hose delivers almost 1,900 gallons in the same length of time. If left on overnight, one garden hose can easily waste twice as much water as the average family uses in a month. </a:t>
            </a:r>
          </a:p>
          <a:p>
            <a:r>
              <a:rPr lang="en-US" dirty="0" smtClean="0"/>
              <a:t>Irrigate Wisely.</a:t>
            </a:r>
            <a:br>
              <a:rPr lang="en-US" dirty="0" smtClean="0"/>
            </a:br>
            <a:r>
              <a:rPr lang="en-US" dirty="0" smtClean="0"/>
              <a:t>We have all seen the neighbor waters their lawn during an afternoon thunder storm. We have all seen the corner business whose </a:t>
            </a:r>
            <a:r>
              <a:rPr lang="en-US" dirty="0" err="1" smtClean="0"/>
              <a:t>whose</a:t>
            </a:r>
            <a:r>
              <a:rPr lang="en-US" dirty="0" smtClean="0"/>
              <a:t> automatic sprinkler system consistently over-waters causing sheets of water to flow across sidewalks and parking lots. Be wise, watch the weather and irrigate only during the cooler parts of the day (early morning or late evening). How do you know if you lawn requires water? Try the step test. If you walk across your lawn and the grass does not spring back up, then it's time to water. Most grass varieties require minimal watering (1/4 - 1/2 inches, once or twice a week). Set a small cup next to your sprinkler to measure the amount your particular sprinkler delivers.</a:t>
            </a:r>
          </a:p>
          <a:p>
            <a:r>
              <a:rPr lang="en-US" dirty="0" smtClean="0"/>
              <a:t>Check the plumbing. </a:t>
            </a:r>
            <a:br>
              <a:rPr lang="en-US" dirty="0" smtClean="0"/>
            </a:br>
            <a:r>
              <a:rPr lang="en-US" dirty="0" smtClean="0"/>
              <a:t>Proper maintenance is one of the most effective water savers. Faucet washers are inexpensive and take only a few minutes to replace. At home, check all water taps, hoses, and hose connections (even those that connect to dishwashers and washing machines) for leaks. Check the garden hose too—it should be turned off at the faucet, not just at the nozzle. </a:t>
            </a:r>
          </a:p>
          <a:p>
            <a:r>
              <a:rPr lang="en-US" dirty="0" smtClean="0"/>
              <a:t>The 5 Minute Challenge.</a:t>
            </a:r>
            <a:br>
              <a:rPr lang="en-US" dirty="0" smtClean="0"/>
            </a:br>
            <a:r>
              <a:rPr lang="en-US" dirty="0" smtClean="0"/>
              <a:t>A quick shower uses around 20-30 gallons less water than a bath. Challenge yourself and your family members to take 5 minute showers. Use a kitchen timer to keep track. Install a water-saving showerhead for additional savings.</a:t>
            </a:r>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26</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up litter in your neighborhood and on your school grounds.</a:t>
            </a:r>
          </a:p>
          <a:p>
            <a:r>
              <a:rPr lang="en-US" dirty="0" smtClean="0"/>
              <a:t>Encourage your friends and family to reduce, reuse, and recycle.</a:t>
            </a:r>
          </a:p>
          <a:p>
            <a:r>
              <a:rPr lang="en-US" dirty="0" smtClean="0"/>
              <a:t>Talk with your school’s principal and superintendent about certification as a </a:t>
            </a:r>
            <a:r>
              <a:rPr lang="en-US" dirty="0" smtClean="0">
                <a:hlinkClick r:id="rId3" action="ppaction://hlinkfile"/>
              </a:rPr>
              <a:t>Groundwater Guardian Green Site</a:t>
            </a:r>
            <a:r>
              <a:rPr lang="en-US" dirty="0" smtClean="0"/>
              <a:t>.</a:t>
            </a:r>
          </a:p>
          <a:p>
            <a:r>
              <a:rPr lang="en-US" dirty="0" smtClean="0"/>
              <a:t>You can go to your neighborhood or community leaders and ask them to sponsor a </a:t>
            </a:r>
            <a:r>
              <a:rPr lang="en-US" dirty="0" smtClean="0">
                <a:hlinkClick r:id="rId4" action="ppaction://hlinkfile"/>
              </a:rPr>
              <a:t>household hazardous waste collection day</a:t>
            </a:r>
            <a:r>
              <a:rPr lang="en-US" dirty="0" smtClean="0"/>
              <a:t> where people can bring their old paint, oil, or other chemicals to be disposed of properly. </a:t>
            </a:r>
          </a:p>
          <a:p>
            <a:r>
              <a:rPr lang="en-US" dirty="0" smtClean="0"/>
              <a:t>You and your friends or family members can go around to storm drains in your area to </a:t>
            </a:r>
            <a:r>
              <a:rPr lang="en-US" dirty="0" smtClean="0">
                <a:hlinkClick r:id="rId5" action="ppaction://hlinkfile"/>
              </a:rPr>
              <a:t>stencil</a:t>
            </a:r>
            <a:r>
              <a:rPr lang="en-US" dirty="0" smtClean="0"/>
              <a:t> a groundwater friendly message. </a:t>
            </a:r>
          </a:p>
          <a:p>
            <a:r>
              <a:rPr lang="en-US" dirty="0" smtClean="0"/>
              <a:t>Design posters or flyers in your community that educate citizens on </a:t>
            </a:r>
            <a:r>
              <a:rPr lang="en-US" dirty="0" smtClean="0">
                <a:hlinkClick r:id="rId6" action="ppaction://hlinkfile"/>
              </a:rPr>
              <a:t>easy ways to conserve water</a:t>
            </a:r>
            <a:r>
              <a:rPr lang="en-US" dirty="0" smtClean="0"/>
              <a:t>. </a:t>
            </a:r>
          </a:p>
          <a:p>
            <a:r>
              <a:rPr lang="en-US" dirty="0" smtClean="0"/>
              <a:t>Ride a bike, walk, rollerblade or take a skateboard instead of taking the bus or riding in a car.</a:t>
            </a:r>
          </a:p>
          <a:p>
            <a:r>
              <a:rPr lang="en-US" dirty="0" smtClean="0"/>
              <a:t>Encourage friends and family to purchase "green" household cleaning alternatives and to limit their use of harmful chemicals like pesticides and fertilizers.</a:t>
            </a:r>
          </a:p>
          <a:p>
            <a:r>
              <a:rPr lang="en-US" dirty="0" smtClean="0"/>
              <a:t>Talk to your teacher at school about a groundwater class project or a school-wide groundwater education day.</a:t>
            </a:r>
          </a:p>
          <a:p>
            <a:r>
              <a:rPr lang="en-US" dirty="0" smtClean="0"/>
              <a:t>Join a surface </a:t>
            </a:r>
            <a:r>
              <a:rPr lang="en-US" dirty="0" smtClean="0">
                <a:hlinkClick r:id="rId7"/>
              </a:rPr>
              <a:t>water monitoring club</a:t>
            </a:r>
            <a:r>
              <a:rPr lang="en-US" dirty="0" smtClean="0"/>
              <a:t> to test and track changes in a pond, stream or lake near your home. </a:t>
            </a:r>
          </a:p>
          <a:p>
            <a:r>
              <a:rPr lang="en-US" dirty="0" smtClean="0"/>
              <a:t>Celebrate </a:t>
            </a:r>
            <a:r>
              <a:rPr lang="en-US" dirty="0" smtClean="0">
                <a:hlinkClick r:id="rId8"/>
              </a:rPr>
              <a:t>Earth Day</a:t>
            </a:r>
            <a:r>
              <a:rPr lang="en-US" dirty="0" smtClean="0"/>
              <a:t>, everyday.</a:t>
            </a:r>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27</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28</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29</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area that holds a lot of water, which can be pumped up with a well, is called an aquifer. Wells pump groundwater from the aquifer and then pipes deliver the water to cities, houses in the country, or to crops.</a:t>
            </a:r>
          </a:p>
          <a:p>
            <a:r>
              <a:rPr lang="en-US" dirty="0" smtClean="0"/>
              <a:t>Most groundwater is clean, but groundwater can become polluted, or contaminated. It can become polluted from leaky underground tanks that store gasoline, leaky landfills, or when people apply too much fertilizer or pesticides on their fields or lawns. When pollutants leak, spill, or are carelessly dumped on the ground they can move through the soil. </a:t>
            </a:r>
          </a:p>
          <a:p>
            <a:r>
              <a:rPr lang="en-US" dirty="0" smtClean="0"/>
              <a:t>Because it is deep in the ground, groundwater pollution is generally difficult and expensive to clean up. Sometimes people have to find new places to dig a well because their own became contaminated.</a:t>
            </a:r>
          </a:p>
          <a:p>
            <a:endParaRPr lang="en-US" dirty="0"/>
          </a:p>
        </p:txBody>
      </p:sp>
      <p:sp>
        <p:nvSpPr>
          <p:cNvPr id="4" name="Slide Number Placeholder 3"/>
          <p:cNvSpPr>
            <a:spLocks noGrp="1"/>
          </p:cNvSpPr>
          <p:nvPr>
            <p:ph type="sldNum" sz="quarter" idx="10"/>
          </p:nvPr>
        </p:nvSpPr>
        <p:spPr/>
        <p:txBody>
          <a:bodyPr/>
          <a:lstStyle/>
          <a:p>
            <a:fld id="{F4CE9AD7-8F4E-4232-BAF9-BBA9E262150F}" type="slidenum">
              <a:rPr lang="en-US" smtClean="0"/>
              <a:pPr/>
              <a:t>30</a:t>
            </a:fld>
            <a:endParaRPr lang="en-US"/>
          </a:p>
        </p:txBody>
      </p:sp>
    </p:spTree>
    <p:extLst>
      <p:ext uri="{BB962C8B-B14F-4D97-AF65-F5344CB8AC3E}">
        <p14:creationId xmlns:p14="http://schemas.microsoft.com/office/powerpoint/2010/main" val="269076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3</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4</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5</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6</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7</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8</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E7022-24A5-4B42-A812-699BCE197749}" type="slidenum">
              <a:rPr lang="en-US"/>
              <a:pPr/>
              <a:t>9</a:t>
            </a:fld>
            <a:endParaRPr lang="en-US"/>
          </a:p>
        </p:txBody>
      </p:sp>
      <p:sp>
        <p:nvSpPr>
          <p:cNvPr id="3110914" name="Rectangle 2"/>
          <p:cNvSpPr>
            <a:spLocks noGrp="1" noRot="1" noChangeAspect="1" noChangeArrowheads="1" noTextEdit="1"/>
          </p:cNvSpPr>
          <p:nvPr>
            <p:ph type="sldImg"/>
          </p:nvPr>
        </p:nvSpPr>
        <p:spPr>
          <a:xfrm>
            <a:off x="1257300" y="720725"/>
            <a:ext cx="4800600" cy="3600450"/>
          </a:xfrm>
          <a:ln/>
        </p:spPr>
      </p:sp>
      <p:sp>
        <p:nvSpPr>
          <p:cNvPr id="311091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D9528C-0D20-4F28-B657-CE255A9E9871}" type="slidenum">
              <a:rPr lang="en-US"/>
              <a:pPr/>
              <a:t>‹#›</a:t>
            </a:fld>
            <a:endParaRPr lang="en-US"/>
          </a:p>
        </p:txBody>
      </p:sp>
    </p:spTree>
    <p:extLst>
      <p:ext uri="{BB962C8B-B14F-4D97-AF65-F5344CB8AC3E}">
        <p14:creationId xmlns:p14="http://schemas.microsoft.com/office/powerpoint/2010/main" val="290758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82AD0-2DA1-4D5B-B263-9A4AB92305E5}" type="slidenum">
              <a:rPr lang="en-US"/>
              <a:pPr/>
              <a:t>‹#›</a:t>
            </a:fld>
            <a:endParaRPr lang="en-US"/>
          </a:p>
        </p:txBody>
      </p:sp>
    </p:spTree>
    <p:extLst>
      <p:ext uri="{BB962C8B-B14F-4D97-AF65-F5344CB8AC3E}">
        <p14:creationId xmlns:p14="http://schemas.microsoft.com/office/powerpoint/2010/main" val="397816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247498-D4F6-4CB7-ADDF-37138A62597E}" type="slidenum">
              <a:rPr lang="en-US"/>
              <a:pPr/>
              <a:t>‹#›</a:t>
            </a:fld>
            <a:endParaRPr lang="en-US"/>
          </a:p>
        </p:txBody>
      </p:sp>
    </p:spTree>
    <p:extLst>
      <p:ext uri="{BB962C8B-B14F-4D97-AF65-F5344CB8AC3E}">
        <p14:creationId xmlns:p14="http://schemas.microsoft.com/office/powerpoint/2010/main" val="193663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BD25D6-E2C0-4818-8154-8ADF47E7CC9F}" type="slidenum">
              <a:rPr lang="en-US"/>
              <a:pPr/>
              <a:t>‹#›</a:t>
            </a:fld>
            <a:endParaRPr lang="en-US"/>
          </a:p>
        </p:txBody>
      </p:sp>
    </p:spTree>
    <p:extLst>
      <p:ext uri="{BB962C8B-B14F-4D97-AF65-F5344CB8AC3E}">
        <p14:creationId xmlns:p14="http://schemas.microsoft.com/office/powerpoint/2010/main" val="161911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F9C1FB-EC36-4B53-9134-4F4A30F129ED}" type="slidenum">
              <a:rPr lang="en-US"/>
              <a:pPr/>
              <a:t>‹#›</a:t>
            </a:fld>
            <a:endParaRPr lang="en-US"/>
          </a:p>
        </p:txBody>
      </p:sp>
    </p:spTree>
    <p:extLst>
      <p:ext uri="{BB962C8B-B14F-4D97-AF65-F5344CB8AC3E}">
        <p14:creationId xmlns:p14="http://schemas.microsoft.com/office/powerpoint/2010/main" val="73487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00C87B-1D6F-4D6D-BCD9-16462592FCE5}" type="slidenum">
              <a:rPr lang="en-US"/>
              <a:pPr/>
              <a:t>‹#›</a:t>
            </a:fld>
            <a:endParaRPr lang="en-US"/>
          </a:p>
        </p:txBody>
      </p:sp>
    </p:spTree>
    <p:extLst>
      <p:ext uri="{BB962C8B-B14F-4D97-AF65-F5344CB8AC3E}">
        <p14:creationId xmlns:p14="http://schemas.microsoft.com/office/powerpoint/2010/main" val="287659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5E4AA3-1266-4F4B-A6B3-45748ABCB1FC}" type="slidenum">
              <a:rPr lang="en-US"/>
              <a:pPr/>
              <a:t>‹#›</a:t>
            </a:fld>
            <a:endParaRPr lang="en-US"/>
          </a:p>
        </p:txBody>
      </p:sp>
    </p:spTree>
    <p:extLst>
      <p:ext uri="{BB962C8B-B14F-4D97-AF65-F5344CB8AC3E}">
        <p14:creationId xmlns:p14="http://schemas.microsoft.com/office/powerpoint/2010/main" val="54650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0DABDE-BFB8-4FBA-9F82-6750D204DAED}" type="slidenum">
              <a:rPr lang="en-US"/>
              <a:pPr/>
              <a:t>‹#›</a:t>
            </a:fld>
            <a:endParaRPr lang="en-US"/>
          </a:p>
        </p:txBody>
      </p:sp>
    </p:spTree>
    <p:extLst>
      <p:ext uri="{BB962C8B-B14F-4D97-AF65-F5344CB8AC3E}">
        <p14:creationId xmlns:p14="http://schemas.microsoft.com/office/powerpoint/2010/main" val="40691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6265B9-EE8D-4716-86F2-FAD93AFB00D5}" type="slidenum">
              <a:rPr lang="en-US"/>
              <a:pPr/>
              <a:t>‹#›</a:t>
            </a:fld>
            <a:endParaRPr lang="en-US"/>
          </a:p>
        </p:txBody>
      </p:sp>
    </p:spTree>
    <p:extLst>
      <p:ext uri="{BB962C8B-B14F-4D97-AF65-F5344CB8AC3E}">
        <p14:creationId xmlns:p14="http://schemas.microsoft.com/office/powerpoint/2010/main" val="81852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48976F-B496-4063-870D-DB80D26077A6}" type="slidenum">
              <a:rPr lang="en-US"/>
              <a:pPr/>
              <a:t>‹#›</a:t>
            </a:fld>
            <a:endParaRPr lang="en-US"/>
          </a:p>
        </p:txBody>
      </p:sp>
    </p:spTree>
    <p:extLst>
      <p:ext uri="{BB962C8B-B14F-4D97-AF65-F5344CB8AC3E}">
        <p14:creationId xmlns:p14="http://schemas.microsoft.com/office/powerpoint/2010/main" val="2190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083A8F-1620-4D0A-B640-76A65BBECEC3}" type="slidenum">
              <a:rPr lang="en-US"/>
              <a:pPr/>
              <a:t>‹#›</a:t>
            </a:fld>
            <a:endParaRPr lang="en-US"/>
          </a:p>
        </p:txBody>
      </p:sp>
    </p:spTree>
    <p:extLst>
      <p:ext uri="{BB962C8B-B14F-4D97-AF65-F5344CB8AC3E}">
        <p14:creationId xmlns:p14="http://schemas.microsoft.com/office/powerpoint/2010/main" val="398598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8831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831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83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883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883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A08AB7-EDA0-48F5-BD47-989A9A6C13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Richard\Desktop\Climate%20Change%20PPT\waterrap.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10" Type="http://schemas.openxmlformats.org/officeDocument/2006/relationships/image" Target="../media/image40.gif"/><Relationship Id="rId4" Type="http://schemas.openxmlformats.org/officeDocument/2006/relationships/image" Target="../media/image34.gif"/><Relationship Id="rId9"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cYqSN3dKq4"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3000" b="-3000"/>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bwMode="auto">
          <a:xfrm>
            <a:off x="261258" y="2073729"/>
            <a:ext cx="5204065" cy="3319747"/>
          </a:xfrm>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6600" b="1" dirty="0" smtClean="0">
                <a:solidFill>
                  <a:srgbClr val="1F5577"/>
                </a:solidFill>
                <a:latin typeface="AHDN" pitchFamily="2" charset="0"/>
                <a:ea typeface="Tahoma" pitchFamily="34" charset="0"/>
                <a:cs typeface="Tahoma" pitchFamily="34" charset="0"/>
              </a:rPr>
              <a:t>Water </a:t>
            </a:r>
            <a:br>
              <a:rPr lang="en-US" sz="6600" b="1" dirty="0" smtClean="0">
                <a:solidFill>
                  <a:srgbClr val="1F5577"/>
                </a:solidFill>
                <a:latin typeface="AHDN" pitchFamily="2" charset="0"/>
                <a:ea typeface="Tahoma" pitchFamily="34" charset="0"/>
                <a:cs typeface="Tahoma" pitchFamily="34" charset="0"/>
              </a:rPr>
            </a:br>
            <a:r>
              <a:rPr lang="en-US" sz="6600" b="1" dirty="0" smtClean="0">
                <a:solidFill>
                  <a:srgbClr val="1F5577"/>
                </a:solidFill>
                <a:latin typeface="AHDN" pitchFamily="2" charset="0"/>
                <a:ea typeface="Tahoma" pitchFamily="34" charset="0"/>
                <a:cs typeface="Tahoma" pitchFamily="34" charset="0"/>
              </a:rPr>
              <a:t>and </a:t>
            </a:r>
            <a:br>
              <a:rPr lang="en-US" sz="6600" b="1" dirty="0" smtClean="0">
                <a:solidFill>
                  <a:srgbClr val="1F5577"/>
                </a:solidFill>
                <a:latin typeface="AHDN" pitchFamily="2" charset="0"/>
                <a:ea typeface="Tahoma" pitchFamily="34" charset="0"/>
                <a:cs typeface="Tahoma" pitchFamily="34" charset="0"/>
              </a:rPr>
            </a:br>
            <a:r>
              <a:rPr lang="en-US" sz="6600" b="1" dirty="0" smtClean="0">
                <a:solidFill>
                  <a:srgbClr val="1F5577"/>
                </a:solidFill>
                <a:latin typeface="AHDN" pitchFamily="2" charset="0"/>
                <a:ea typeface="Tahoma" pitchFamily="34" charset="0"/>
                <a:cs typeface="Tahoma" pitchFamily="34" charset="0"/>
              </a:rPr>
              <a:t>Climate Change</a:t>
            </a:r>
            <a:r>
              <a:rPr lang="en-US" sz="4800" b="1" dirty="0" smtClean="0">
                <a:solidFill>
                  <a:srgbClr val="1F5577"/>
                </a:solidFill>
                <a:latin typeface="Tahoma" pitchFamily="34" charset="0"/>
                <a:ea typeface="Tahoma" pitchFamily="34" charset="0"/>
                <a:cs typeface="Tahoma" pitchFamily="34" charset="0"/>
              </a:rPr>
              <a:t/>
            </a:r>
            <a:br>
              <a:rPr lang="en-US" sz="4800" b="1" dirty="0" smtClean="0">
                <a:solidFill>
                  <a:srgbClr val="1F5577"/>
                </a:solidFill>
                <a:latin typeface="Tahoma" pitchFamily="34" charset="0"/>
                <a:ea typeface="Tahoma" pitchFamily="34" charset="0"/>
                <a:cs typeface="Tahoma" pitchFamily="34" charset="0"/>
              </a:rPr>
            </a:br>
            <a:r>
              <a:rPr lang="en-US" sz="2400" b="1" dirty="0" smtClean="0">
                <a:solidFill>
                  <a:srgbClr val="1F5577"/>
                </a:solidFill>
                <a:latin typeface="Tahoma" pitchFamily="34" charset="0"/>
                <a:ea typeface="Tahoma" pitchFamily="34" charset="0"/>
                <a:cs typeface="Tahoma" pitchFamily="34" charset="0"/>
              </a:rPr>
              <a:t/>
            </a:r>
            <a:br>
              <a:rPr lang="en-US" sz="2400" b="1" dirty="0" smtClean="0">
                <a:solidFill>
                  <a:srgbClr val="1F5577"/>
                </a:solidFill>
                <a:latin typeface="Tahoma" pitchFamily="34" charset="0"/>
                <a:ea typeface="Tahoma" pitchFamily="34" charset="0"/>
                <a:cs typeface="Tahoma" pitchFamily="34" charset="0"/>
              </a:rPr>
            </a:br>
            <a:r>
              <a:rPr lang="en-US" sz="2400" b="1" dirty="0">
                <a:solidFill>
                  <a:srgbClr val="1F5577"/>
                </a:solidFill>
                <a:latin typeface="Tahoma" pitchFamily="34" charset="0"/>
                <a:ea typeface="Tahoma" pitchFamily="34" charset="0"/>
                <a:cs typeface="Tahoma" pitchFamily="34" charset="0"/>
              </a:rPr>
              <a:t/>
            </a:r>
            <a:br>
              <a:rPr lang="en-US" sz="2400" b="1" dirty="0">
                <a:solidFill>
                  <a:srgbClr val="1F5577"/>
                </a:solidFill>
                <a:latin typeface="Tahoma" pitchFamily="34" charset="0"/>
                <a:ea typeface="Tahoma" pitchFamily="34" charset="0"/>
                <a:cs typeface="Tahoma" pitchFamily="34" charset="0"/>
              </a:rPr>
            </a:br>
            <a:endParaRPr lang="en-US" sz="2400" b="1" dirty="0">
              <a:solidFill>
                <a:srgbClr val="1F5577"/>
              </a:solidFill>
              <a:latin typeface="Tahoma" pitchFamily="34" charset="0"/>
              <a:ea typeface="Tahoma" pitchFamily="34" charset="0"/>
              <a:cs typeface="Tahoma" pitchFamily="34" charset="0"/>
            </a:endParaRPr>
          </a:p>
        </p:txBody>
      </p:sp>
      <p:pic>
        <p:nvPicPr>
          <p:cNvPr id="3" name="Picture 2" descr="earthwater.gif"/>
          <p:cNvPicPr>
            <a:picLocks noChangeAspect="1"/>
          </p:cNvPicPr>
          <p:nvPr/>
        </p:nvPicPr>
        <p:blipFill>
          <a:blip r:embed="rId5" cstate="print"/>
          <a:stretch>
            <a:fillRect/>
          </a:stretch>
        </p:blipFill>
        <p:spPr>
          <a:xfrm>
            <a:off x="3950834" y="482374"/>
            <a:ext cx="4410075" cy="5534025"/>
          </a:xfrm>
          <a:prstGeom prst="rect">
            <a:avLst/>
          </a:prstGeom>
        </p:spPr>
      </p:pic>
      <p:pic>
        <p:nvPicPr>
          <p:cNvPr id="5" name="waterrap.mp3">
            <a:hlinkClick r:id="" action="ppaction://media"/>
          </p:cNvPr>
          <p:cNvPicPr>
            <a:picLocks noRot="1" noChangeAspect="1"/>
          </p:cNvPicPr>
          <p:nvPr>
            <a:audioFile r:link="rId1"/>
          </p:nvPr>
        </p:nvPicPr>
        <p:blipFill>
          <a:blip r:embed="rId6" cstate="print"/>
          <a:stretch>
            <a:fillRect/>
          </a:stretch>
        </p:blipFill>
        <p:spPr>
          <a:xfrm>
            <a:off x="239486" y="6313714"/>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3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6009"/>
          <a:stretch/>
        </p:blipFill>
        <p:spPr>
          <a:xfrm>
            <a:off x="4625384" y="1812582"/>
            <a:ext cx="4228164" cy="3241944"/>
          </a:xfrm>
          <a:prstGeom prst="rect">
            <a:avLst/>
          </a:prstGeom>
          <a:ln w="101600">
            <a:solidFill>
              <a:srgbClr val="1F5577"/>
            </a:solidFill>
          </a:ln>
        </p:spPr>
      </p:pic>
      <p:pic>
        <p:nvPicPr>
          <p:cNvPr id="7" name="Picture 6"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8" name="Rectangle 7"/>
          <p:cNvSpPr/>
          <p:nvPr/>
        </p:nvSpPr>
        <p:spPr>
          <a:xfrm>
            <a:off x="489856" y="1672216"/>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Precious</a:t>
            </a:r>
            <a:endParaRPr lang="en-US" sz="6000" dirty="0">
              <a:solidFill>
                <a:srgbClr val="E9F7F7"/>
              </a:solidFill>
              <a:latin typeface="Tahoma" pitchFamily="34" charset="0"/>
              <a:ea typeface="Tahoma" pitchFamily="34" charset="0"/>
              <a:cs typeface="Tahoma" pitchFamily="34" charset="0"/>
            </a:endParaRPr>
          </a:p>
        </p:txBody>
      </p:sp>
      <p:sp>
        <p:nvSpPr>
          <p:cNvPr id="9" name="Rectangle 8"/>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
        <p:nvSpPr>
          <p:cNvPr id="11" name="Rectangle 10"/>
          <p:cNvSpPr/>
          <p:nvPr/>
        </p:nvSpPr>
        <p:spPr>
          <a:xfrm>
            <a:off x="568774" y="3049260"/>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Scarce</a:t>
            </a:r>
            <a:endParaRPr lang="en-US" sz="6000" dirty="0">
              <a:solidFill>
                <a:srgbClr val="E9F7F7"/>
              </a:solidFill>
              <a:latin typeface="Tahoma" pitchFamily="34" charset="0"/>
              <a:ea typeface="Tahoma" pitchFamily="34" charset="0"/>
              <a:cs typeface="Tahoma" pitchFamily="34" charset="0"/>
            </a:endParaRPr>
          </a:p>
        </p:txBody>
      </p:sp>
      <p:pic>
        <p:nvPicPr>
          <p:cNvPr id="12" name="Picture 11" descr="peekingwater.gif"/>
          <p:cNvPicPr>
            <a:picLocks noChangeAspect="1"/>
          </p:cNvPicPr>
          <p:nvPr/>
        </p:nvPicPr>
        <p:blipFill>
          <a:blip r:embed="rId5" cstate="print"/>
          <a:stretch>
            <a:fillRect/>
          </a:stretch>
        </p:blipFill>
        <p:spPr>
          <a:xfrm>
            <a:off x="1380108" y="1086530"/>
            <a:ext cx="4410075" cy="5534025"/>
          </a:xfrm>
          <a:prstGeom prst="rect">
            <a:avLst/>
          </a:prstGeom>
        </p:spPr>
      </p:pic>
    </p:spTree>
    <p:extLst>
      <p:ext uri="{BB962C8B-B14F-4D97-AF65-F5344CB8AC3E}">
        <p14:creationId xmlns:p14="http://schemas.microsoft.com/office/powerpoint/2010/main" val="6555947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80" y="4821600"/>
            <a:ext cx="2743200"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400" y="997106"/>
            <a:ext cx="1219200" cy="1828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40" y="1116359"/>
            <a:ext cx="2743200" cy="18288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9260" y="4709160"/>
            <a:ext cx="2743200" cy="18288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4400" y="3127440"/>
            <a:ext cx="1219200" cy="182880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3800" y="4307892"/>
            <a:ext cx="2373443" cy="1582295"/>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4600" y="4407600"/>
            <a:ext cx="1219200" cy="1828800"/>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8440" y="1360019"/>
            <a:ext cx="4323240" cy="2882160"/>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3980" y="2945159"/>
            <a:ext cx="1729360" cy="2594040"/>
          </a:xfrm>
          <a:prstGeom prst="rect">
            <a:avLst/>
          </a:prstGeom>
        </p:spPr>
      </p:pic>
      <p:pic>
        <p:nvPicPr>
          <p:cNvPr id="12" name="Picture 11" descr="heading.gif"/>
          <p:cNvPicPr>
            <a:picLocks noChangeAspect="1"/>
          </p:cNvPicPr>
          <p:nvPr/>
        </p:nvPicPr>
        <p:blipFill>
          <a:blip r:embed="rId12" cstate="print"/>
          <a:stretch>
            <a:fillRect/>
          </a:stretch>
        </p:blipFill>
        <p:spPr>
          <a:xfrm>
            <a:off x="-1" y="285750"/>
            <a:ext cx="9144001" cy="558800"/>
          </a:xfrm>
          <a:prstGeom prst="rect">
            <a:avLst/>
          </a:prstGeom>
        </p:spPr>
      </p:pic>
      <p:sp>
        <p:nvSpPr>
          <p:cNvPr id="13" name="Rectangle 12"/>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727006969"/>
      </p:ext>
    </p:extLst>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8" name="Rectangle 7"/>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I.Q. </a:t>
            </a:r>
            <a:endParaRPr lang="en-US" sz="7200" dirty="0">
              <a:solidFill>
                <a:srgbClr val="1F5577"/>
              </a:solidFill>
              <a:latin typeface="AHDN" pitchFamily="2" charset="0"/>
              <a:ea typeface="Tahoma" pitchFamily="34" charset="0"/>
              <a:cs typeface="Tahoma" pitchFamily="34" charset="0"/>
            </a:endParaRPr>
          </a:p>
        </p:txBody>
      </p:sp>
      <p:sp>
        <p:nvSpPr>
          <p:cNvPr id="11" name="Rectangle 10"/>
          <p:cNvSpPr/>
          <p:nvPr/>
        </p:nvSpPr>
        <p:spPr>
          <a:xfrm>
            <a:off x="325464" y="1194164"/>
            <a:ext cx="8601559" cy="5509200"/>
          </a:xfrm>
          <a:prstGeom prst="rect">
            <a:avLst/>
          </a:prstGeom>
        </p:spPr>
        <p:txBody>
          <a:bodyPr wrap="square">
            <a:spAutoFit/>
          </a:bodyPr>
          <a:lstStyle/>
          <a:p>
            <a:pPr algn="ctr"/>
            <a:r>
              <a:rPr lang="en-US" sz="4000" b="1" dirty="0" smtClean="0">
                <a:solidFill>
                  <a:schemeClr val="bg1"/>
                </a:solidFill>
                <a:latin typeface="Gentium Basic" pitchFamily="2" charset="0"/>
                <a:ea typeface="Tahoma" pitchFamily="34" charset="0"/>
                <a:cs typeface="Tahoma" pitchFamily="34" charset="0"/>
              </a:rPr>
              <a:t>What % of water on</a:t>
            </a:r>
          </a:p>
          <a:p>
            <a:pPr algn="ctr"/>
            <a:r>
              <a:rPr lang="en-US" sz="4000" b="1" dirty="0" smtClean="0">
                <a:solidFill>
                  <a:schemeClr val="bg1"/>
                </a:solidFill>
                <a:latin typeface="Gentium Basic" pitchFamily="2" charset="0"/>
                <a:ea typeface="Tahoma" pitchFamily="34" charset="0"/>
                <a:cs typeface="Tahoma" pitchFamily="34" charset="0"/>
              </a:rPr>
              <a:t>Earth is in the Oceans?</a:t>
            </a:r>
          </a:p>
          <a:p>
            <a:endParaRPr lang="en-US" sz="2800" dirty="0">
              <a:solidFill>
                <a:schemeClr val="bg1"/>
              </a:solidFill>
              <a:latin typeface="AHDN" pitchFamily="2" charset="0"/>
              <a:ea typeface="Tahoma" pitchFamily="34" charset="0"/>
              <a:cs typeface="Tahoma" pitchFamily="34" charset="0"/>
            </a:endParaRPr>
          </a:p>
          <a:p>
            <a:pPr algn="ctr"/>
            <a:r>
              <a:rPr lang="en-US" sz="3200" dirty="0" smtClean="0">
                <a:solidFill>
                  <a:srgbClr val="1F5577"/>
                </a:solidFill>
                <a:latin typeface="AHDN" pitchFamily="2" charset="0"/>
                <a:ea typeface="Tahoma" pitchFamily="34" charset="0"/>
                <a:cs typeface="Tahoma" pitchFamily="34" charset="0"/>
              </a:rPr>
              <a:t>a. 67</a:t>
            </a:r>
            <a:r>
              <a:rPr lang="en-US" sz="3200" b="1" dirty="0" smtClean="0">
                <a:solidFill>
                  <a:srgbClr val="1F5577"/>
                </a:solidFill>
                <a:latin typeface="Gentium Basic" pitchFamily="2"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algn="ctr"/>
            <a:r>
              <a:rPr lang="en-US" sz="3200" dirty="0" smtClean="0">
                <a:solidFill>
                  <a:srgbClr val="1F5577"/>
                </a:solidFill>
                <a:latin typeface="AHDN" pitchFamily="2" charset="0"/>
                <a:ea typeface="Tahoma" pitchFamily="34" charset="0"/>
                <a:cs typeface="Tahoma" pitchFamily="34" charset="0"/>
              </a:rPr>
              <a:t>b. 77</a:t>
            </a:r>
            <a:r>
              <a:rPr lang="en-US" sz="3200" b="1" dirty="0" smtClean="0">
                <a:solidFill>
                  <a:srgbClr val="1F5577"/>
                </a:solidFill>
                <a:latin typeface="Gentium Basic" pitchFamily="2"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algn="ctr"/>
            <a:r>
              <a:rPr lang="en-US" sz="3200" dirty="0" smtClean="0">
                <a:solidFill>
                  <a:srgbClr val="1F5577"/>
                </a:solidFill>
                <a:latin typeface="AHDN" pitchFamily="2" charset="0"/>
                <a:ea typeface="Tahoma" pitchFamily="34" charset="0"/>
                <a:cs typeface="Tahoma" pitchFamily="34" charset="0"/>
              </a:rPr>
              <a:t>c. 87</a:t>
            </a:r>
            <a:r>
              <a:rPr lang="en-US" sz="3200" b="1" dirty="0" smtClean="0">
                <a:solidFill>
                  <a:srgbClr val="1F5577"/>
                </a:solidFill>
                <a:latin typeface="Gentium Basic" pitchFamily="2"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algn="ctr"/>
            <a:r>
              <a:rPr lang="en-US" sz="3200" dirty="0" smtClean="0">
                <a:solidFill>
                  <a:srgbClr val="1F5577"/>
                </a:solidFill>
                <a:latin typeface="AHDN" pitchFamily="2" charset="0"/>
                <a:ea typeface="Tahoma" pitchFamily="34" charset="0"/>
                <a:cs typeface="Tahoma" pitchFamily="34" charset="0"/>
              </a:rPr>
              <a:t>d. 97</a:t>
            </a:r>
            <a:r>
              <a:rPr lang="en-US" sz="3200" b="1" dirty="0" smtClean="0">
                <a:solidFill>
                  <a:srgbClr val="1F5577"/>
                </a:solidFill>
                <a:latin typeface="Gentium Basic" pitchFamily="2"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endParaRPr lang="en-US" sz="2000" dirty="0" smtClean="0">
              <a:solidFill>
                <a:schemeClr val="bg1"/>
              </a:solidFill>
              <a:latin typeface="AHDN" pitchFamily="2" charset="0"/>
              <a:ea typeface="Tahoma" pitchFamily="34" charset="0"/>
              <a:cs typeface="Tahoma" pitchFamily="34" charset="0"/>
            </a:endParaRPr>
          </a:p>
          <a:p>
            <a:pPr algn="ctr"/>
            <a:r>
              <a:rPr lang="en-US" sz="8800" dirty="0" smtClean="0">
                <a:solidFill>
                  <a:schemeClr val="bg1"/>
                </a:solidFill>
                <a:latin typeface="AHDN" pitchFamily="2" charset="0"/>
                <a:ea typeface="Tahoma" pitchFamily="34" charset="0"/>
                <a:cs typeface="Tahoma" pitchFamily="34" charset="0"/>
              </a:rPr>
              <a:t>d. 97</a:t>
            </a:r>
            <a:r>
              <a:rPr lang="en-US" sz="9600" b="1" dirty="0" smtClean="0">
                <a:solidFill>
                  <a:schemeClr val="bg1"/>
                </a:solidFill>
                <a:latin typeface="Gentium Basic" pitchFamily="2" charset="0"/>
                <a:ea typeface="Tahoma" pitchFamily="34" charset="0"/>
                <a:cs typeface="Tahoma" pitchFamily="34" charset="0"/>
              </a:rPr>
              <a:t>%</a:t>
            </a:r>
            <a:endParaRPr lang="en-US" sz="6600" dirty="0" smtClean="0">
              <a:solidFill>
                <a:schemeClr val="bg1"/>
              </a:solidFill>
              <a:latin typeface="AHDN" pitchFamily="2" charset="0"/>
              <a:ea typeface="Tahoma" pitchFamily="34" charset="0"/>
              <a:cs typeface="Tahoma" pitchFamily="34" charset="0"/>
            </a:endParaRPr>
          </a:p>
        </p:txBody>
      </p:sp>
      <p:sp>
        <p:nvSpPr>
          <p:cNvPr id="9" name="TextBox 8"/>
          <p:cNvSpPr txBox="1"/>
          <p:nvPr/>
        </p:nvSpPr>
        <p:spPr>
          <a:xfrm>
            <a:off x="0" y="6648376"/>
            <a:ext cx="7642459" cy="276999"/>
          </a:xfrm>
          <a:prstGeom prst="rect">
            <a:avLst/>
          </a:prstGeom>
          <a:noFill/>
        </p:spPr>
        <p:txBody>
          <a:bodyPr wrap="square" rtlCol="0">
            <a:spAutoFit/>
          </a:bodyPr>
          <a:lstStyle/>
          <a:p>
            <a:r>
              <a:rPr lang="en-US" sz="1200" dirty="0" smtClean="0"/>
              <a:t>EPA Water Trivia Facts</a:t>
            </a:r>
            <a:r>
              <a:rPr lang="en-US" sz="1200" dirty="0"/>
              <a:t>, 2014 (http://</a:t>
            </a:r>
            <a:r>
              <a:rPr lang="en-US" sz="1200" dirty="0" smtClean="0"/>
              <a:t>water.epa.gov/learn/kids/drinkingwater/water_trivia_facts.cfm)</a:t>
            </a:r>
            <a:endParaRPr lang="en-US" sz="1200" dirty="0"/>
          </a:p>
        </p:txBody>
      </p:sp>
    </p:spTree>
    <p:extLst>
      <p:ext uri="{BB962C8B-B14F-4D97-AF65-F5344CB8AC3E}">
        <p14:creationId xmlns:p14="http://schemas.microsoft.com/office/powerpoint/2010/main" val="1824334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10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10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1000"/>
                                        <p:tgtEl>
                                          <p:spTgt spid="1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200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325464" y="1194164"/>
            <a:ext cx="8601559" cy="5555367"/>
          </a:xfrm>
          <a:prstGeom prst="rect">
            <a:avLst/>
          </a:prstGeom>
        </p:spPr>
        <p:txBody>
          <a:bodyPr wrap="square">
            <a:spAutoFit/>
          </a:bodyPr>
          <a:lstStyle/>
          <a:p>
            <a:pPr algn="ctr"/>
            <a:r>
              <a:rPr lang="en-US" sz="3600" b="1" dirty="0" smtClean="0">
                <a:solidFill>
                  <a:schemeClr val="bg1"/>
                </a:solidFill>
                <a:latin typeface="Gentium Basic" pitchFamily="2" charset="0"/>
                <a:ea typeface="Tahoma" pitchFamily="34" charset="0"/>
                <a:cs typeface="Tahoma" pitchFamily="34" charset="0"/>
              </a:rPr>
              <a:t>What % of the water on earth is freshwater? (Water you can drink)</a:t>
            </a:r>
            <a:r>
              <a:rPr lang="en-US" sz="3600" dirty="0" smtClean="0">
                <a:solidFill>
                  <a:schemeClr val="bg1"/>
                </a:solidFill>
                <a:latin typeface="Gentium Basic" pitchFamily="2" charset="0"/>
                <a:ea typeface="Tahoma" pitchFamily="34" charset="0"/>
                <a:cs typeface="Tahoma" pitchFamily="34" charset="0"/>
              </a:rPr>
              <a:t> </a:t>
            </a:r>
          </a:p>
          <a:p>
            <a:pPr>
              <a:buFont typeface="Arial"/>
              <a:buChar char="•"/>
            </a:pPr>
            <a:endParaRPr lang="en-US" sz="2000" dirty="0">
              <a:solidFill>
                <a:schemeClr val="bg1"/>
              </a:solidFill>
              <a:latin typeface="AHDN" pitchFamily="2" charset="0"/>
              <a:ea typeface="Tahoma" pitchFamily="34" charset="0"/>
              <a:cs typeface="Tahoma" pitchFamily="34" charset="0"/>
            </a:endParaRPr>
          </a:p>
          <a:p>
            <a:pPr marL="914400"/>
            <a:r>
              <a:rPr lang="en-US" sz="3200" dirty="0" smtClean="0">
                <a:solidFill>
                  <a:srgbClr val="1F5577"/>
                </a:solidFill>
                <a:latin typeface="AHDN" pitchFamily="2" charset="0"/>
                <a:ea typeface="Tahoma" pitchFamily="34" charset="0"/>
                <a:cs typeface="Tahoma" pitchFamily="34" charset="0"/>
              </a:rPr>
              <a:t>a. 1% </a:t>
            </a:r>
            <a:r>
              <a:rPr lang="en-US" sz="3200" b="1" dirty="0" smtClean="0">
                <a:solidFill>
                  <a:srgbClr val="1F5577"/>
                </a:solidFill>
                <a:latin typeface="Arial Black" pitchFamily="34"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marL="914400"/>
            <a:r>
              <a:rPr lang="en-US" sz="3200" dirty="0" smtClean="0">
                <a:solidFill>
                  <a:srgbClr val="1F5577"/>
                </a:solidFill>
                <a:latin typeface="AHDN" pitchFamily="2" charset="0"/>
                <a:ea typeface="Tahoma" pitchFamily="34" charset="0"/>
                <a:cs typeface="Tahoma" pitchFamily="34" charset="0"/>
              </a:rPr>
              <a:t>b. 3 </a:t>
            </a:r>
            <a:r>
              <a:rPr lang="en-US" sz="3200" b="1" dirty="0" smtClean="0">
                <a:solidFill>
                  <a:srgbClr val="1F5577"/>
                </a:solidFill>
                <a:latin typeface="Arial Black" pitchFamily="34"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marL="914400"/>
            <a:r>
              <a:rPr lang="en-US" sz="3200" dirty="0" smtClean="0">
                <a:solidFill>
                  <a:srgbClr val="1F5577"/>
                </a:solidFill>
                <a:latin typeface="AHDN" pitchFamily="2" charset="0"/>
                <a:ea typeface="Tahoma" pitchFamily="34" charset="0"/>
                <a:cs typeface="Tahoma" pitchFamily="34" charset="0"/>
              </a:rPr>
              <a:t>c. 5 </a:t>
            </a:r>
            <a:r>
              <a:rPr lang="en-US" sz="3200" b="1" dirty="0" smtClean="0">
                <a:solidFill>
                  <a:srgbClr val="1F5577"/>
                </a:solidFill>
                <a:latin typeface="Arial Black" pitchFamily="34" charset="0"/>
                <a:ea typeface="Tahoma" pitchFamily="34" charset="0"/>
                <a:cs typeface="Tahoma" pitchFamily="34" charset="0"/>
              </a:rPr>
              <a:t>%</a:t>
            </a:r>
            <a:endParaRPr lang="en-US" sz="3200" dirty="0" smtClean="0">
              <a:solidFill>
                <a:srgbClr val="1F5577"/>
              </a:solidFill>
              <a:latin typeface="AHDN" pitchFamily="2" charset="0"/>
              <a:ea typeface="Tahoma" pitchFamily="34" charset="0"/>
              <a:cs typeface="Tahoma" pitchFamily="34" charset="0"/>
            </a:endParaRPr>
          </a:p>
          <a:p>
            <a:pPr marL="914400"/>
            <a:r>
              <a:rPr lang="en-US" sz="3200" dirty="0" smtClean="0">
                <a:solidFill>
                  <a:srgbClr val="1F5577"/>
                </a:solidFill>
                <a:latin typeface="AHDN" pitchFamily="2" charset="0"/>
                <a:ea typeface="Tahoma" pitchFamily="34" charset="0"/>
                <a:cs typeface="Tahoma" pitchFamily="34" charset="0"/>
              </a:rPr>
              <a:t>d. 10</a:t>
            </a:r>
            <a:r>
              <a:rPr lang="en-US" dirty="0" smtClean="0">
                <a:solidFill>
                  <a:srgbClr val="1F5577"/>
                </a:solidFill>
                <a:latin typeface="AHDN" pitchFamily="2" charset="0"/>
                <a:ea typeface="Tahoma" pitchFamily="34" charset="0"/>
                <a:cs typeface="Tahoma" pitchFamily="34" charset="0"/>
              </a:rPr>
              <a:t> </a:t>
            </a:r>
            <a:r>
              <a:rPr lang="en-US" sz="3200" b="1" dirty="0" smtClean="0">
                <a:solidFill>
                  <a:srgbClr val="1F5577"/>
                </a:solidFill>
                <a:latin typeface="Arial Black" pitchFamily="34" charset="0"/>
                <a:ea typeface="Tahoma" pitchFamily="34" charset="0"/>
                <a:cs typeface="Tahoma" pitchFamily="34" charset="0"/>
              </a:rPr>
              <a:t>%</a:t>
            </a:r>
            <a:endParaRPr lang="en-US" sz="2000" dirty="0">
              <a:solidFill>
                <a:schemeClr val="bg1"/>
              </a:solidFill>
              <a:latin typeface="AHDN" pitchFamily="2" charset="0"/>
              <a:ea typeface="Tahoma" pitchFamily="34" charset="0"/>
              <a:cs typeface="Tahoma" pitchFamily="34" charset="0"/>
            </a:endParaRPr>
          </a:p>
          <a:p>
            <a:pPr marL="548640"/>
            <a:endParaRPr lang="en-US" sz="2000" dirty="0" smtClean="0">
              <a:solidFill>
                <a:schemeClr val="bg1"/>
              </a:solidFill>
              <a:latin typeface="AHDN" pitchFamily="2" charset="0"/>
              <a:ea typeface="Tahoma" pitchFamily="34" charset="0"/>
              <a:cs typeface="Tahoma" pitchFamily="34" charset="0"/>
            </a:endParaRPr>
          </a:p>
          <a:p>
            <a:pPr marL="365760"/>
            <a:r>
              <a:rPr lang="en-US" sz="11500" dirty="0" smtClean="0">
                <a:solidFill>
                  <a:schemeClr val="bg1"/>
                </a:solidFill>
                <a:latin typeface="AHDN" pitchFamily="2" charset="0"/>
                <a:ea typeface="Tahoma" pitchFamily="34" charset="0"/>
                <a:cs typeface="Tahoma" pitchFamily="34" charset="0"/>
              </a:rPr>
              <a:t>b. 3</a:t>
            </a:r>
            <a:r>
              <a:rPr lang="en-US" sz="11500" b="1" dirty="0" smtClean="0">
                <a:solidFill>
                  <a:schemeClr val="bg1"/>
                </a:solidFill>
                <a:latin typeface="Arial Black" pitchFamily="34" charset="0"/>
                <a:ea typeface="Tahoma" pitchFamily="34" charset="0"/>
                <a:cs typeface="Tahoma" pitchFamily="34" charset="0"/>
              </a:rPr>
              <a:t>%</a:t>
            </a:r>
            <a:endParaRPr lang="en-US" sz="8000" dirty="0" smtClean="0">
              <a:solidFill>
                <a:schemeClr val="bg1"/>
              </a:solidFill>
              <a:latin typeface="AHDN" pitchFamily="2" charset="0"/>
              <a:ea typeface="Tahoma" pitchFamily="34" charset="0"/>
              <a:cs typeface="Tahoma" pitchFamily="34"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6" name="Rectangle 5"/>
          <p:cNvSpPr/>
          <p:nvPr/>
        </p:nvSpPr>
        <p:spPr>
          <a:xfrm>
            <a:off x="4735280" y="2356493"/>
            <a:ext cx="4204607" cy="4493538"/>
          </a:xfrm>
          <a:prstGeom prst="rect">
            <a:avLst/>
          </a:prstGeom>
        </p:spPr>
        <p:txBody>
          <a:bodyPr wrap="square">
            <a:spAutoFit/>
          </a:bodyPr>
          <a:lstStyle/>
          <a:p>
            <a:pPr>
              <a:buFont typeface="Arial"/>
              <a:buChar char="•"/>
            </a:pPr>
            <a:r>
              <a:rPr lang="en-US" sz="2200" b="1" dirty="0" smtClean="0">
                <a:solidFill>
                  <a:srgbClr val="1F5577"/>
                </a:solidFill>
                <a:latin typeface="Gentium Basic" pitchFamily="2" charset="0"/>
                <a:ea typeface="Tahoma" pitchFamily="34" charset="0"/>
                <a:cs typeface="Tahoma" pitchFamily="34" charset="0"/>
              </a:rPr>
              <a:t> About 2.4% of the world’s water is frozen, and therefore unusable.</a:t>
            </a:r>
            <a:endParaRPr lang="en-US" sz="2200" b="1" dirty="0">
              <a:solidFill>
                <a:srgbClr val="1F5577"/>
              </a:solidFill>
              <a:latin typeface="Gentium Basic" pitchFamily="2" charset="0"/>
              <a:ea typeface="Tahoma" pitchFamily="34" charset="0"/>
              <a:cs typeface="Tahoma" pitchFamily="34" charset="0"/>
            </a:endParaRPr>
          </a:p>
          <a:p>
            <a:pPr>
              <a:buFont typeface="Arial" pitchFamily="34" charset="0"/>
              <a:buChar char="•"/>
            </a:pPr>
            <a:endParaRPr lang="en-US" sz="2200" b="1" dirty="0">
              <a:solidFill>
                <a:srgbClr val="1F5577"/>
              </a:solidFill>
              <a:latin typeface="Gentium Basic" pitchFamily="2" charset="0"/>
              <a:ea typeface="Tahoma" pitchFamily="34" charset="0"/>
              <a:cs typeface="Tahoma" pitchFamily="34" charset="0"/>
            </a:endParaRPr>
          </a:p>
          <a:p>
            <a:pPr>
              <a:buFont typeface="Arial"/>
              <a:buChar char="•"/>
            </a:pPr>
            <a:r>
              <a:rPr lang="en-US" sz="2200" b="1" dirty="0" smtClean="0">
                <a:solidFill>
                  <a:srgbClr val="1F5577"/>
                </a:solidFill>
                <a:latin typeface="Gentium Basic" pitchFamily="2" charset="0"/>
                <a:ea typeface="Tahoma" pitchFamily="34" charset="0"/>
                <a:cs typeface="Tahoma" pitchFamily="34" charset="0"/>
              </a:rPr>
              <a:t> 1.3% of the world’s fresh water is found in lakes, rivers streams, ponds and swamps.</a:t>
            </a:r>
          </a:p>
          <a:p>
            <a:pPr>
              <a:buFont typeface="Arial"/>
              <a:buChar char="•"/>
            </a:pPr>
            <a:endParaRPr lang="en-US" sz="2200" b="1" dirty="0" smtClean="0">
              <a:solidFill>
                <a:srgbClr val="1F5577"/>
              </a:solidFill>
              <a:latin typeface="Gentium Basic" pitchFamily="2" charset="0"/>
              <a:ea typeface="Tahoma" pitchFamily="34" charset="0"/>
              <a:cs typeface="Tahoma" pitchFamily="34" charset="0"/>
            </a:endParaRPr>
          </a:p>
          <a:p>
            <a:pPr>
              <a:buFont typeface="Arial"/>
              <a:buChar char="•"/>
            </a:pPr>
            <a:r>
              <a:rPr lang="en-US" sz="2200" b="1" dirty="0" smtClean="0">
                <a:solidFill>
                  <a:srgbClr val="1F5577"/>
                </a:solidFill>
                <a:latin typeface="Gentium Basic" pitchFamily="2" charset="0"/>
                <a:ea typeface="Tahoma" pitchFamily="34" charset="0"/>
                <a:cs typeface="Tahoma" pitchFamily="34" charset="0"/>
              </a:rPr>
              <a:t> 68.7% of the fresh water on Earth is trapped in glaciers</a:t>
            </a:r>
          </a:p>
          <a:p>
            <a:pPr>
              <a:buFont typeface="Arial"/>
              <a:buChar char="•"/>
            </a:pPr>
            <a:endParaRPr lang="en-US" sz="2200" b="1" dirty="0" smtClean="0">
              <a:solidFill>
                <a:srgbClr val="1F5577"/>
              </a:solidFill>
              <a:latin typeface="Gentium Basic" pitchFamily="2" charset="0"/>
              <a:ea typeface="Tahoma" pitchFamily="34" charset="0"/>
              <a:cs typeface="Tahoma" pitchFamily="34" charset="0"/>
            </a:endParaRPr>
          </a:p>
          <a:p>
            <a:pPr>
              <a:buFont typeface="Arial"/>
              <a:buChar char="•"/>
            </a:pPr>
            <a:r>
              <a:rPr lang="en-US" sz="2200" b="1" dirty="0" smtClean="0">
                <a:solidFill>
                  <a:srgbClr val="1F5577"/>
                </a:solidFill>
                <a:latin typeface="Gentium Basic" pitchFamily="2" charset="0"/>
                <a:ea typeface="Tahoma" pitchFamily="34" charset="0"/>
                <a:cs typeface="Tahoma" pitchFamily="34" charset="0"/>
              </a:rPr>
              <a:t>30% of fresh water is in the ground </a:t>
            </a:r>
            <a:endParaRPr lang="en-US" sz="2200" b="1" dirty="0">
              <a:solidFill>
                <a:srgbClr val="1F5577"/>
              </a:solidFill>
              <a:latin typeface="Gentium Basic" pitchFamily="2" charset="0"/>
              <a:ea typeface="Tahoma" pitchFamily="34" charset="0"/>
              <a:cs typeface="Tahoma" pitchFamily="34" charset="0"/>
            </a:endParaRPr>
          </a:p>
        </p:txBody>
      </p:sp>
      <p:sp>
        <p:nvSpPr>
          <p:cNvPr id="9" name="Rectangle 8"/>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I.Q. </a:t>
            </a:r>
            <a:endParaRPr lang="en-US" sz="7200" dirty="0">
              <a:solidFill>
                <a:srgbClr val="1F5577"/>
              </a:solidFill>
              <a:latin typeface="AHDN" pitchFamily="2" charset="0"/>
              <a:ea typeface="Tahoma" pitchFamily="34" charset="0"/>
              <a:cs typeface="Tahoma" pitchFamily="34" charset="0"/>
            </a:endParaRPr>
          </a:p>
        </p:txBody>
      </p:sp>
      <p:sp>
        <p:nvSpPr>
          <p:cNvPr id="10" name="TextBox 9"/>
          <p:cNvSpPr txBox="1"/>
          <p:nvPr/>
        </p:nvSpPr>
        <p:spPr>
          <a:xfrm>
            <a:off x="0" y="6648376"/>
            <a:ext cx="7642459" cy="276999"/>
          </a:xfrm>
          <a:prstGeom prst="rect">
            <a:avLst/>
          </a:prstGeom>
          <a:noFill/>
        </p:spPr>
        <p:txBody>
          <a:bodyPr wrap="square" rtlCol="0">
            <a:spAutoFit/>
          </a:bodyPr>
          <a:lstStyle/>
          <a:p>
            <a:r>
              <a:rPr lang="en-US" sz="1200" dirty="0" smtClean="0"/>
              <a:t>EPA Water Trivia Facts</a:t>
            </a:r>
            <a:r>
              <a:rPr lang="en-US" sz="1200" dirty="0"/>
              <a:t>, 2014 (http://</a:t>
            </a:r>
            <a:r>
              <a:rPr lang="en-US" sz="1200" dirty="0" smtClean="0"/>
              <a:t>water.epa.gov/learn/kids/drinkingwater/water_trivia_facts.cfm)</a:t>
            </a:r>
            <a:endParaRPr lang="en-US" sz="1200" dirty="0"/>
          </a:p>
        </p:txBody>
      </p:sp>
    </p:spTree>
    <p:extLst>
      <p:ext uri="{BB962C8B-B14F-4D97-AF65-F5344CB8AC3E}">
        <p14:creationId xmlns:p14="http://schemas.microsoft.com/office/powerpoint/2010/main" val="1824334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325464" y="1194164"/>
            <a:ext cx="8601559" cy="5186035"/>
          </a:xfrm>
          <a:prstGeom prst="rect">
            <a:avLst/>
          </a:prstGeom>
        </p:spPr>
        <p:txBody>
          <a:bodyPr wrap="square">
            <a:spAutoFit/>
          </a:bodyPr>
          <a:lstStyle/>
          <a:p>
            <a:pPr algn="ctr"/>
            <a:r>
              <a:rPr lang="en-US" sz="3200" b="1" dirty="0" smtClean="0">
                <a:solidFill>
                  <a:schemeClr val="bg1"/>
                </a:solidFill>
                <a:latin typeface="Gentium Basic" pitchFamily="2" charset="0"/>
                <a:ea typeface="Tahoma" pitchFamily="34" charset="0"/>
                <a:cs typeface="Tahoma" pitchFamily="34" charset="0"/>
              </a:rPr>
              <a:t>How many gallons of water does it take to produce one slice of bread?</a:t>
            </a:r>
          </a:p>
          <a:p>
            <a:endParaRPr lang="en-US" sz="2000" dirty="0">
              <a:solidFill>
                <a:schemeClr val="bg1"/>
              </a:solidFill>
              <a:latin typeface="AHDN" pitchFamily="2" charset="0"/>
              <a:ea typeface="Tahoma" pitchFamily="34" charset="0"/>
              <a:cs typeface="Tahoma" pitchFamily="34" charset="0"/>
            </a:endParaRPr>
          </a:p>
          <a:p>
            <a:pPr algn="ctr"/>
            <a:r>
              <a:rPr lang="en-US" sz="2800" dirty="0" smtClean="0">
                <a:solidFill>
                  <a:srgbClr val="1F5577"/>
                </a:solidFill>
                <a:latin typeface="AHDN" pitchFamily="2" charset="0"/>
                <a:ea typeface="Tahoma" pitchFamily="34" charset="0"/>
                <a:cs typeface="Tahoma" pitchFamily="34" charset="0"/>
              </a:rPr>
              <a:t>a. 1 Gallon</a:t>
            </a:r>
          </a:p>
          <a:p>
            <a:pPr algn="ctr"/>
            <a:r>
              <a:rPr lang="en-US" sz="2800" dirty="0" smtClean="0">
                <a:solidFill>
                  <a:srgbClr val="1F5577"/>
                </a:solidFill>
                <a:latin typeface="AHDN" pitchFamily="2" charset="0"/>
                <a:ea typeface="Tahoma" pitchFamily="34" charset="0"/>
                <a:cs typeface="Tahoma" pitchFamily="34" charset="0"/>
              </a:rPr>
              <a:t>b. 2 Gallons</a:t>
            </a:r>
          </a:p>
          <a:p>
            <a:pPr algn="ctr"/>
            <a:r>
              <a:rPr lang="en-US" sz="2800" dirty="0" smtClean="0">
                <a:solidFill>
                  <a:srgbClr val="1F5577"/>
                </a:solidFill>
                <a:latin typeface="AHDN" pitchFamily="2" charset="0"/>
                <a:ea typeface="Tahoma" pitchFamily="34" charset="0"/>
                <a:cs typeface="Tahoma" pitchFamily="34" charset="0"/>
              </a:rPr>
              <a:t>c. 3 Gallons</a:t>
            </a:r>
          </a:p>
          <a:p>
            <a:pPr algn="ctr"/>
            <a:r>
              <a:rPr lang="en-US" sz="2800" dirty="0" smtClean="0">
                <a:solidFill>
                  <a:srgbClr val="1F5577"/>
                </a:solidFill>
                <a:latin typeface="AHDN" pitchFamily="2" charset="0"/>
                <a:ea typeface="Tahoma" pitchFamily="34" charset="0"/>
                <a:cs typeface="Tahoma" pitchFamily="34" charset="0"/>
              </a:rPr>
              <a:t>d. 10 Gallons</a:t>
            </a:r>
          </a:p>
          <a:p>
            <a:endParaRPr lang="en-US" sz="2000" dirty="0" smtClean="0">
              <a:solidFill>
                <a:schemeClr val="bg1"/>
              </a:solidFill>
              <a:latin typeface="AHDN" pitchFamily="2" charset="0"/>
              <a:ea typeface="Tahoma" pitchFamily="34" charset="0"/>
              <a:cs typeface="Tahoma" pitchFamily="34" charset="0"/>
            </a:endParaRPr>
          </a:p>
          <a:p>
            <a:pPr algn="ctr"/>
            <a:r>
              <a:rPr lang="en-US" sz="11500" dirty="0" smtClean="0">
                <a:solidFill>
                  <a:schemeClr val="bg1"/>
                </a:solidFill>
                <a:latin typeface="AHDN" pitchFamily="2" charset="0"/>
                <a:ea typeface="Tahoma" pitchFamily="34" charset="0"/>
                <a:cs typeface="Tahoma" pitchFamily="34" charset="0"/>
              </a:rPr>
              <a:t>d. 10 Gallons</a:t>
            </a:r>
            <a:endParaRPr lang="en-US" sz="8000" dirty="0" smtClean="0">
              <a:solidFill>
                <a:schemeClr val="bg1"/>
              </a:solidFill>
              <a:latin typeface="AHDN" pitchFamily="2" charset="0"/>
              <a:ea typeface="Tahoma" pitchFamily="34" charset="0"/>
              <a:cs typeface="Tahoma" pitchFamily="34"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6" name="Rectangle 5"/>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I.Q. </a:t>
            </a:r>
            <a:endParaRPr lang="en-US" sz="7200" dirty="0">
              <a:solidFill>
                <a:srgbClr val="1F5577"/>
              </a:solidFill>
              <a:latin typeface="AHDN" pitchFamily="2" charset="0"/>
              <a:ea typeface="Tahoma" pitchFamily="34" charset="0"/>
              <a:cs typeface="Tahoma" pitchFamily="34" charset="0"/>
            </a:endParaRPr>
          </a:p>
        </p:txBody>
      </p:sp>
      <p:sp>
        <p:nvSpPr>
          <p:cNvPr id="9" name="TextBox 8"/>
          <p:cNvSpPr txBox="1"/>
          <p:nvPr/>
        </p:nvSpPr>
        <p:spPr>
          <a:xfrm>
            <a:off x="0" y="6648376"/>
            <a:ext cx="7642459" cy="276999"/>
          </a:xfrm>
          <a:prstGeom prst="rect">
            <a:avLst/>
          </a:prstGeom>
          <a:noFill/>
        </p:spPr>
        <p:txBody>
          <a:bodyPr wrap="square" rtlCol="0">
            <a:spAutoFit/>
          </a:bodyPr>
          <a:lstStyle/>
          <a:p>
            <a:r>
              <a:rPr lang="en-US" sz="1200" dirty="0" smtClean="0"/>
              <a:t>EPA Water Trivia Facts</a:t>
            </a:r>
            <a:r>
              <a:rPr lang="en-US" sz="1200" dirty="0"/>
              <a:t>, 2014 (http://</a:t>
            </a:r>
            <a:r>
              <a:rPr lang="en-US" sz="1200" dirty="0" smtClean="0"/>
              <a:t>water.epa.gov/learn/kids/drinkingwater/water_trivia_facts.cfm)</a:t>
            </a:r>
            <a:endParaRPr lang="en-US" sz="1200" dirty="0"/>
          </a:p>
        </p:txBody>
      </p:sp>
    </p:spTree>
    <p:extLst>
      <p:ext uri="{BB962C8B-B14F-4D97-AF65-F5344CB8AC3E}">
        <p14:creationId xmlns:p14="http://schemas.microsoft.com/office/powerpoint/2010/main" val="1824334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325464" y="1194164"/>
            <a:ext cx="8601559" cy="4693593"/>
          </a:xfrm>
          <a:prstGeom prst="rect">
            <a:avLst/>
          </a:prstGeom>
        </p:spPr>
        <p:txBody>
          <a:bodyPr wrap="square">
            <a:spAutoFit/>
          </a:bodyPr>
          <a:lstStyle/>
          <a:p>
            <a:pPr algn="ctr"/>
            <a:r>
              <a:rPr lang="en-US" sz="3200" b="1" dirty="0" smtClean="0">
                <a:solidFill>
                  <a:schemeClr val="bg1"/>
                </a:solidFill>
                <a:latin typeface="Gentium Basic" pitchFamily="2" charset="0"/>
                <a:ea typeface="Tahoma" pitchFamily="34" charset="0"/>
                <a:cs typeface="Tahoma" pitchFamily="34" charset="0"/>
              </a:rPr>
              <a:t>How long can a person live without food?</a:t>
            </a:r>
          </a:p>
          <a:p>
            <a:pPr algn="ctr"/>
            <a:endParaRPr lang="en-US" sz="2000" dirty="0">
              <a:solidFill>
                <a:schemeClr val="bg1"/>
              </a:solidFill>
              <a:latin typeface="AHDN" pitchFamily="2" charset="0"/>
              <a:ea typeface="Tahoma" pitchFamily="34" charset="0"/>
              <a:cs typeface="Tahoma" pitchFamily="34" charset="0"/>
            </a:endParaRPr>
          </a:p>
          <a:p>
            <a:pPr algn="ctr"/>
            <a:r>
              <a:rPr lang="en-US" sz="2800" dirty="0" smtClean="0">
                <a:solidFill>
                  <a:srgbClr val="1F5577"/>
                </a:solidFill>
                <a:latin typeface="AHDN" pitchFamily="2" charset="0"/>
                <a:ea typeface="Tahoma" pitchFamily="34" charset="0"/>
                <a:cs typeface="Tahoma" pitchFamily="34" charset="0"/>
              </a:rPr>
              <a:t>a. 1 week</a:t>
            </a:r>
          </a:p>
          <a:p>
            <a:pPr algn="ctr"/>
            <a:r>
              <a:rPr lang="en-US" sz="2800" dirty="0" smtClean="0">
                <a:solidFill>
                  <a:srgbClr val="1F5577"/>
                </a:solidFill>
                <a:latin typeface="AHDN" pitchFamily="2" charset="0"/>
                <a:ea typeface="Tahoma" pitchFamily="34" charset="0"/>
                <a:cs typeface="Tahoma" pitchFamily="34" charset="0"/>
              </a:rPr>
              <a:t>b. 2 weeks</a:t>
            </a:r>
          </a:p>
          <a:p>
            <a:pPr algn="ctr"/>
            <a:r>
              <a:rPr lang="en-US" sz="2800" dirty="0" smtClean="0">
                <a:solidFill>
                  <a:srgbClr val="1F5577"/>
                </a:solidFill>
                <a:latin typeface="AHDN" pitchFamily="2" charset="0"/>
                <a:ea typeface="Tahoma" pitchFamily="34" charset="0"/>
                <a:cs typeface="Tahoma" pitchFamily="34" charset="0"/>
              </a:rPr>
              <a:t>c. 3 weeks</a:t>
            </a:r>
          </a:p>
          <a:p>
            <a:pPr algn="ctr"/>
            <a:r>
              <a:rPr lang="en-US" sz="2800" dirty="0" smtClean="0">
                <a:solidFill>
                  <a:srgbClr val="1F5577"/>
                </a:solidFill>
                <a:latin typeface="AHDN" pitchFamily="2" charset="0"/>
                <a:ea typeface="Tahoma" pitchFamily="34" charset="0"/>
                <a:cs typeface="Tahoma" pitchFamily="34" charset="0"/>
              </a:rPr>
              <a:t>d. 4 weeks</a:t>
            </a:r>
          </a:p>
          <a:p>
            <a:pPr algn="ctr"/>
            <a:endParaRPr lang="en-US" sz="2000" dirty="0" smtClean="0">
              <a:solidFill>
                <a:schemeClr val="bg1"/>
              </a:solidFill>
              <a:latin typeface="AHDN" pitchFamily="2" charset="0"/>
              <a:ea typeface="Tahoma" pitchFamily="34" charset="0"/>
              <a:cs typeface="Tahoma" pitchFamily="34" charset="0"/>
            </a:endParaRPr>
          </a:p>
          <a:p>
            <a:pPr marL="1371600" indent="-1371600" algn="ctr"/>
            <a:r>
              <a:rPr lang="en-US" sz="11500" dirty="0" smtClean="0">
                <a:solidFill>
                  <a:schemeClr val="bg1"/>
                </a:solidFill>
                <a:latin typeface="AHDN" pitchFamily="2" charset="0"/>
                <a:ea typeface="Tahoma" pitchFamily="34" charset="0"/>
                <a:cs typeface="Tahoma" pitchFamily="34" charset="0"/>
              </a:rPr>
              <a:t>d. 4 weeks</a:t>
            </a: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6" name="Rectangle 5"/>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I.Q. </a:t>
            </a:r>
            <a:endParaRPr lang="en-US" sz="7200" dirty="0">
              <a:solidFill>
                <a:srgbClr val="1F5577"/>
              </a:solidFill>
              <a:latin typeface="AHDN" pitchFamily="2" charset="0"/>
              <a:ea typeface="Tahoma" pitchFamily="34" charset="0"/>
              <a:cs typeface="Tahoma" pitchFamily="34" charset="0"/>
            </a:endParaRPr>
          </a:p>
        </p:txBody>
      </p:sp>
      <p:sp>
        <p:nvSpPr>
          <p:cNvPr id="2" name="Rectangle 1"/>
          <p:cNvSpPr/>
          <p:nvPr/>
        </p:nvSpPr>
        <p:spPr>
          <a:xfrm>
            <a:off x="-1" y="6590081"/>
            <a:ext cx="7979344" cy="276999"/>
          </a:xfrm>
          <a:prstGeom prst="rect">
            <a:avLst/>
          </a:prstGeom>
        </p:spPr>
        <p:txBody>
          <a:bodyPr wrap="square">
            <a:spAutoFit/>
          </a:bodyPr>
          <a:lstStyle/>
          <a:p>
            <a:r>
              <a:rPr lang="en-US" sz="1200" dirty="0"/>
              <a:t>EPA Water Trivia Facts, </a:t>
            </a:r>
            <a:r>
              <a:rPr lang="en-US" sz="1200" dirty="0" smtClean="0"/>
              <a:t>http</a:t>
            </a:r>
            <a:r>
              <a:rPr lang="en-US" sz="1200" dirty="0"/>
              <a:t>://www.epa.gov/region7/kids/drnk_b.htm</a:t>
            </a:r>
          </a:p>
        </p:txBody>
      </p:sp>
    </p:spTree>
    <p:extLst>
      <p:ext uri="{BB962C8B-B14F-4D97-AF65-F5344CB8AC3E}">
        <p14:creationId xmlns:p14="http://schemas.microsoft.com/office/powerpoint/2010/main" val="1824334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325464" y="1194164"/>
            <a:ext cx="8601559" cy="5555367"/>
          </a:xfrm>
          <a:prstGeom prst="rect">
            <a:avLst/>
          </a:prstGeom>
        </p:spPr>
        <p:txBody>
          <a:bodyPr wrap="square">
            <a:spAutoFit/>
          </a:bodyPr>
          <a:lstStyle/>
          <a:p>
            <a:pPr algn="ctr"/>
            <a:r>
              <a:rPr lang="en-US" sz="3200" b="1" dirty="0" smtClean="0">
                <a:solidFill>
                  <a:schemeClr val="bg1"/>
                </a:solidFill>
                <a:latin typeface="Gentium Basic" pitchFamily="2" charset="0"/>
                <a:ea typeface="Tahoma" pitchFamily="34" charset="0"/>
                <a:cs typeface="Tahoma" pitchFamily="34" charset="0"/>
              </a:rPr>
              <a:t>How long can a person live without water?</a:t>
            </a:r>
          </a:p>
          <a:p>
            <a:pPr algn="ctr"/>
            <a:endParaRPr lang="en-US" sz="2000" dirty="0">
              <a:solidFill>
                <a:schemeClr val="bg1"/>
              </a:solidFill>
              <a:latin typeface="AHDN" pitchFamily="2" charset="0"/>
              <a:ea typeface="Tahoma" pitchFamily="34" charset="0"/>
              <a:cs typeface="Tahoma" pitchFamily="34" charset="0"/>
            </a:endParaRPr>
          </a:p>
          <a:p>
            <a:pPr algn="ctr"/>
            <a:r>
              <a:rPr lang="en-US" sz="2800" dirty="0" smtClean="0">
                <a:solidFill>
                  <a:srgbClr val="1F5577"/>
                </a:solidFill>
                <a:latin typeface="AHDN" pitchFamily="2" charset="0"/>
                <a:ea typeface="Tahoma" pitchFamily="34" charset="0"/>
                <a:cs typeface="Tahoma" pitchFamily="34" charset="0"/>
              </a:rPr>
              <a:t>a. 1 week</a:t>
            </a:r>
          </a:p>
          <a:p>
            <a:pPr algn="ctr"/>
            <a:r>
              <a:rPr lang="en-US" sz="2800" dirty="0" smtClean="0">
                <a:solidFill>
                  <a:srgbClr val="1F5577"/>
                </a:solidFill>
                <a:latin typeface="AHDN" pitchFamily="2" charset="0"/>
                <a:ea typeface="Tahoma" pitchFamily="34" charset="0"/>
                <a:cs typeface="Tahoma" pitchFamily="34" charset="0"/>
              </a:rPr>
              <a:t>b. 2 weeks</a:t>
            </a:r>
          </a:p>
          <a:p>
            <a:pPr algn="ctr"/>
            <a:r>
              <a:rPr lang="en-US" sz="2800" dirty="0" smtClean="0">
                <a:solidFill>
                  <a:srgbClr val="1F5577"/>
                </a:solidFill>
                <a:latin typeface="AHDN" pitchFamily="2" charset="0"/>
                <a:ea typeface="Tahoma" pitchFamily="34" charset="0"/>
                <a:cs typeface="Tahoma" pitchFamily="34" charset="0"/>
              </a:rPr>
              <a:t>c. 3 weeks</a:t>
            </a:r>
          </a:p>
          <a:p>
            <a:pPr algn="ctr"/>
            <a:r>
              <a:rPr lang="en-US" sz="2800" dirty="0" smtClean="0">
                <a:solidFill>
                  <a:srgbClr val="1F5577"/>
                </a:solidFill>
                <a:latin typeface="AHDN" pitchFamily="2" charset="0"/>
                <a:ea typeface="Tahoma" pitchFamily="34" charset="0"/>
                <a:cs typeface="Tahoma" pitchFamily="34" charset="0"/>
              </a:rPr>
              <a:t>d. 4 weeks</a:t>
            </a:r>
          </a:p>
          <a:p>
            <a:pPr algn="ctr"/>
            <a:endParaRPr lang="en-US" sz="2000" dirty="0" smtClean="0">
              <a:solidFill>
                <a:schemeClr val="bg1"/>
              </a:solidFill>
              <a:latin typeface="AHDN" pitchFamily="2" charset="0"/>
              <a:ea typeface="Tahoma" pitchFamily="34" charset="0"/>
              <a:cs typeface="Tahoma" pitchFamily="34" charset="0"/>
            </a:endParaRPr>
          </a:p>
          <a:p>
            <a:pPr marL="1371600" indent="-1371600" algn="ctr">
              <a:buAutoNum type="alphaLcPeriod"/>
            </a:pPr>
            <a:r>
              <a:rPr lang="en-US" sz="11500" dirty="0" smtClean="0">
                <a:solidFill>
                  <a:schemeClr val="bg1"/>
                </a:solidFill>
                <a:latin typeface="AHDN" pitchFamily="2" charset="0"/>
                <a:ea typeface="Tahoma" pitchFamily="34" charset="0"/>
                <a:cs typeface="Tahoma" pitchFamily="34" charset="0"/>
              </a:rPr>
              <a:t>1 week</a:t>
            </a:r>
          </a:p>
          <a:p>
            <a:pPr algn="ctr"/>
            <a:r>
              <a:rPr lang="en-US" sz="2800" b="1" dirty="0" smtClean="0">
                <a:solidFill>
                  <a:srgbClr val="1F5577"/>
                </a:solidFill>
                <a:latin typeface="Gentium Basic" pitchFamily="2" charset="0"/>
                <a:ea typeface="Tahoma" pitchFamily="34" charset="0"/>
                <a:cs typeface="Tahoma" pitchFamily="34" charset="0"/>
              </a:rPr>
              <a:t>A person can live about a month without food, but can live only about 1 week without water.</a:t>
            </a:r>
            <a:endParaRPr lang="en-US" sz="2800" dirty="0" smtClean="0">
              <a:solidFill>
                <a:srgbClr val="1F5577"/>
              </a:solidFill>
              <a:latin typeface="Gentium Basic" pitchFamily="2" charset="0"/>
              <a:ea typeface="Tahoma" pitchFamily="34" charset="0"/>
              <a:cs typeface="Tahoma" pitchFamily="34"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6" name="Rectangle 5"/>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I.Q. </a:t>
            </a:r>
            <a:endParaRPr lang="en-US" sz="7200" dirty="0">
              <a:solidFill>
                <a:srgbClr val="1F5577"/>
              </a:solidFill>
              <a:latin typeface="AHDN" pitchFamily="2" charset="0"/>
              <a:ea typeface="Tahoma" pitchFamily="34" charset="0"/>
              <a:cs typeface="Tahoma" pitchFamily="34" charset="0"/>
            </a:endParaRPr>
          </a:p>
        </p:txBody>
      </p:sp>
      <p:sp>
        <p:nvSpPr>
          <p:cNvPr id="8" name="Rectangle 7"/>
          <p:cNvSpPr/>
          <p:nvPr/>
        </p:nvSpPr>
        <p:spPr>
          <a:xfrm>
            <a:off x="-1" y="6590081"/>
            <a:ext cx="7979344" cy="276999"/>
          </a:xfrm>
          <a:prstGeom prst="rect">
            <a:avLst/>
          </a:prstGeom>
        </p:spPr>
        <p:txBody>
          <a:bodyPr wrap="square">
            <a:spAutoFit/>
          </a:bodyPr>
          <a:lstStyle/>
          <a:p>
            <a:r>
              <a:rPr lang="en-US" sz="1200" dirty="0"/>
              <a:t>EPA Water Trivia Facts, </a:t>
            </a:r>
            <a:r>
              <a:rPr lang="en-US" sz="1200" dirty="0" smtClean="0"/>
              <a:t>http</a:t>
            </a:r>
            <a:r>
              <a:rPr lang="en-US" sz="1200" dirty="0"/>
              <a:t>://www.epa.gov/region7/kids/drnk_b.htm</a:t>
            </a:r>
          </a:p>
        </p:txBody>
      </p:sp>
    </p:spTree>
    <p:extLst>
      <p:ext uri="{BB962C8B-B14F-4D97-AF65-F5344CB8AC3E}">
        <p14:creationId xmlns:p14="http://schemas.microsoft.com/office/powerpoint/2010/main" val="1824334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200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0" y="1700350"/>
            <a:ext cx="8601559" cy="3908762"/>
          </a:xfrm>
          <a:prstGeom prst="rect">
            <a:avLst/>
          </a:prstGeom>
        </p:spPr>
        <p:txBody>
          <a:bodyPr wrap="square">
            <a:spAutoFit/>
          </a:bodyPr>
          <a:lstStyle/>
          <a:p>
            <a:pPr lvl="2"/>
            <a:r>
              <a:rPr lang="en-US" sz="3200" b="1" dirty="0">
                <a:solidFill>
                  <a:srgbClr val="1F5577"/>
                </a:solidFill>
                <a:latin typeface="Gentium Basic" pitchFamily="2" charset="0"/>
                <a:ea typeface="Tahoma" pitchFamily="34" charset="0"/>
                <a:cs typeface="Tahoma" pitchFamily="34" charset="0"/>
              </a:rPr>
              <a:t>It is a limited resource. Fresh water is a scarce resource, only 3% of the water on this planet is </a:t>
            </a:r>
            <a:r>
              <a:rPr lang="en-US" sz="3200" b="1" dirty="0" smtClean="0">
                <a:solidFill>
                  <a:srgbClr val="1F5577"/>
                </a:solidFill>
                <a:latin typeface="Gentium Basic" pitchFamily="2" charset="0"/>
                <a:ea typeface="Tahoma" pitchFamily="34" charset="0"/>
                <a:cs typeface="Tahoma" pitchFamily="34" charset="0"/>
              </a:rPr>
              <a:t>usable for drinking.</a:t>
            </a:r>
          </a:p>
          <a:p>
            <a:pPr lvl="2"/>
            <a:endParaRPr lang="en-US" sz="3200" b="1" dirty="0">
              <a:solidFill>
                <a:srgbClr val="1F5577"/>
              </a:solidFill>
              <a:latin typeface="Gentium Basic" pitchFamily="2" charset="0"/>
              <a:ea typeface="Tahoma" pitchFamily="34" charset="0"/>
              <a:cs typeface="Tahoma" pitchFamily="34" charset="0"/>
            </a:endParaRPr>
          </a:p>
          <a:p>
            <a:pPr lvl="2"/>
            <a:r>
              <a:rPr lang="en-US" sz="4000" b="1" dirty="0" smtClean="0">
                <a:solidFill>
                  <a:srgbClr val="1F5577"/>
                </a:solidFill>
                <a:latin typeface="Gentium Basic" pitchFamily="2" charset="0"/>
                <a:ea typeface="Tahoma" pitchFamily="34" charset="0"/>
                <a:cs typeface="Tahoma" pitchFamily="34" charset="0"/>
              </a:rPr>
              <a:t>You</a:t>
            </a:r>
            <a:r>
              <a:rPr lang="en-US" sz="3200" b="1" dirty="0" smtClean="0">
                <a:solidFill>
                  <a:srgbClr val="1F5577"/>
                </a:solidFill>
                <a:latin typeface="Gentium Basic" pitchFamily="2" charset="0"/>
                <a:ea typeface="Tahoma" pitchFamily="34" charset="0"/>
                <a:cs typeface="Tahoma" pitchFamily="34" charset="0"/>
              </a:rPr>
              <a:t> can help </a:t>
            </a:r>
            <a:r>
              <a:rPr lang="en-US" sz="4000" b="1" dirty="0">
                <a:solidFill>
                  <a:srgbClr val="1F5577"/>
                </a:solidFill>
                <a:latin typeface="Gentium Basic" pitchFamily="2" charset="0"/>
                <a:ea typeface="Tahoma" pitchFamily="34" charset="0"/>
                <a:cs typeface="Tahoma" pitchFamily="34" charset="0"/>
              </a:rPr>
              <a:t>preserve</a:t>
            </a:r>
            <a:r>
              <a:rPr lang="en-US" sz="3200" b="1" dirty="0">
                <a:solidFill>
                  <a:srgbClr val="1F5577"/>
                </a:solidFill>
                <a:latin typeface="Gentium Basic" pitchFamily="2" charset="0"/>
                <a:ea typeface="Tahoma" pitchFamily="34" charset="0"/>
                <a:cs typeface="Tahoma" pitchFamily="34" charset="0"/>
              </a:rPr>
              <a:t> water supplies for </a:t>
            </a:r>
            <a:r>
              <a:rPr lang="en-US" sz="4000" b="1" dirty="0">
                <a:solidFill>
                  <a:srgbClr val="1F5577"/>
                </a:solidFill>
                <a:latin typeface="Gentium Basic" pitchFamily="2" charset="0"/>
                <a:ea typeface="Tahoma" pitchFamily="34" charset="0"/>
                <a:cs typeface="Tahoma" pitchFamily="34" charset="0"/>
              </a:rPr>
              <a:t>future</a:t>
            </a:r>
            <a:r>
              <a:rPr lang="en-US" sz="3200" b="1" dirty="0">
                <a:solidFill>
                  <a:srgbClr val="1F5577"/>
                </a:solidFill>
                <a:latin typeface="Gentium Basic" pitchFamily="2" charset="0"/>
                <a:ea typeface="Tahoma" pitchFamily="34" charset="0"/>
                <a:cs typeface="Tahoma" pitchFamily="34" charset="0"/>
              </a:rPr>
              <a:t> generations, </a:t>
            </a:r>
            <a:r>
              <a:rPr lang="en-US" sz="4000" b="1" dirty="0">
                <a:solidFill>
                  <a:srgbClr val="1F5577"/>
                </a:solidFill>
                <a:latin typeface="Gentium Basic" pitchFamily="2" charset="0"/>
                <a:ea typeface="Tahoma" pitchFamily="34" charset="0"/>
                <a:cs typeface="Tahoma" pitchFamily="34" charset="0"/>
              </a:rPr>
              <a:t>save</a:t>
            </a:r>
            <a:r>
              <a:rPr lang="en-US" sz="3200" b="1" dirty="0">
                <a:solidFill>
                  <a:srgbClr val="1F5577"/>
                </a:solidFill>
                <a:latin typeface="Gentium Basic" pitchFamily="2" charset="0"/>
                <a:ea typeface="Tahoma" pitchFamily="34" charset="0"/>
                <a:cs typeface="Tahoma" pitchFamily="34" charset="0"/>
              </a:rPr>
              <a:t> money, and </a:t>
            </a:r>
            <a:r>
              <a:rPr lang="en-US" sz="4000" b="1" dirty="0">
                <a:solidFill>
                  <a:srgbClr val="1F5577"/>
                </a:solidFill>
                <a:latin typeface="Gentium Basic" pitchFamily="2" charset="0"/>
                <a:ea typeface="Tahoma" pitchFamily="34" charset="0"/>
                <a:cs typeface="Tahoma" pitchFamily="34" charset="0"/>
              </a:rPr>
              <a:t>protect</a:t>
            </a:r>
            <a:r>
              <a:rPr lang="en-US" sz="3200" b="1" dirty="0">
                <a:solidFill>
                  <a:srgbClr val="1F5577"/>
                </a:solidFill>
                <a:latin typeface="Gentium Basic" pitchFamily="2" charset="0"/>
                <a:ea typeface="Tahoma" pitchFamily="34" charset="0"/>
                <a:cs typeface="Tahoma" pitchFamily="34" charset="0"/>
              </a:rPr>
              <a:t> the </a:t>
            </a:r>
            <a:r>
              <a:rPr lang="en-US" sz="3200" b="1" dirty="0" smtClean="0">
                <a:solidFill>
                  <a:srgbClr val="1F5577"/>
                </a:solidFill>
                <a:latin typeface="Gentium Basic" pitchFamily="2" charset="0"/>
                <a:ea typeface="Tahoma" pitchFamily="34" charset="0"/>
                <a:cs typeface="Tahoma" pitchFamily="34" charset="0"/>
              </a:rPr>
              <a:t>environment.</a:t>
            </a:r>
            <a:endParaRPr lang="en-US" sz="3200" b="1" dirty="0">
              <a:solidFill>
                <a:srgbClr val="1F5577"/>
              </a:solidFill>
              <a:latin typeface="Gentium Basic" pitchFamily="2" charset="0"/>
              <a:ea typeface="Tahoma" pitchFamily="34" charset="0"/>
              <a:cs typeface="Tahoma" pitchFamily="34"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8" name="Rectangle 7"/>
          <p:cNvSpPr/>
          <p:nvPr/>
        </p:nvSpPr>
        <p:spPr>
          <a:xfrm>
            <a:off x="240210" y="32929"/>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Why is Water important? </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10590103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ing.gif"/>
          <p:cNvPicPr>
            <a:picLocks noChangeAspect="1"/>
          </p:cNvPicPr>
          <p:nvPr/>
        </p:nvPicPr>
        <p:blipFill>
          <a:blip r:embed="rId2" cstate="print"/>
          <a:stretch>
            <a:fillRect/>
          </a:stretch>
        </p:blipFill>
        <p:spPr>
          <a:xfrm>
            <a:off x="-1" y="285750"/>
            <a:ext cx="9144001" cy="558800"/>
          </a:xfrm>
          <a:prstGeom prst="rect">
            <a:avLst/>
          </a:prstGeom>
        </p:spPr>
      </p:pic>
      <p:sp>
        <p:nvSpPr>
          <p:cNvPr id="8" name="Rectangle 7"/>
          <p:cNvSpPr/>
          <p:nvPr/>
        </p:nvSpPr>
        <p:spPr>
          <a:xfrm>
            <a:off x="269421" y="1051724"/>
            <a:ext cx="8588829" cy="1200329"/>
          </a:xfrm>
          <a:prstGeom prst="rect">
            <a:avLst/>
          </a:prstGeom>
        </p:spPr>
        <p:txBody>
          <a:bodyPr wrap="square">
            <a:spAutoFit/>
          </a:bodyPr>
          <a:lstStyle/>
          <a:p>
            <a:r>
              <a:rPr lang="en-US" sz="3600" b="1" dirty="0" smtClean="0">
                <a:solidFill>
                  <a:srgbClr val="1F5577"/>
                </a:solidFill>
                <a:latin typeface="Gentium Basic" pitchFamily="2" charset="0"/>
                <a:ea typeface="Tahoma" pitchFamily="34" charset="0"/>
                <a:cs typeface="Tahoma" pitchFamily="34" charset="0"/>
              </a:rPr>
              <a:t>The Water Cycle:</a:t>
            </a:r>
          </a:p>
          <a:p>
            <a:r>
              <a:rPr lang="en-US" sz="3600" b="1" dirty="0" smtClean="0">
                <a:solidFill>
                  <a:srgbClr val="1F5577"/>
                </a:solidFill>
                <a:latin typeface="Gentium Basic" pitchFamily="2" charset="0"/>
                <a:ea typeface="Tahoma" pitchFamily="34" charset="0"/>
                <a:cs typeface="Tahoma" pitchFamily="34" charset="0"/>
              </a:rPr>
              <a:t>Evaporation, Condensation, Precipitation</a:t>
            </a:r>
            <a:endParaRPr lang="en-US" sz="3200" b="1" dirty="0">
              <a:solidFill>
                <a:srgbClr val="1F5577"/>
              </a:solidFill>
              <a:latin typeface="Gentium Basic" pitchFamily="2" charset="0"/>
              <a:ea typeface="Tahoma" pitchFamily="34" charset="0"/>
              <a:cs typeface="Tahoma" pitchFamily="34" charset="0"/>
            </a:endParaRPr>
          </a:p>
        </p:txBody>
      </p:sp>
      <p:sp>
        <p:nvSpPr>
          <p:cNvPr id="11" name="Rectangle 10"/>
          <p:cNvSpPr/>
          <p:nvPr/>
        </p:nvSpPr>
        <p:spPr>
          <a:xfrm>
            <a:off x="240210" y="90077"/>
            <a:ext cx="8686814" cy="830997"/>
          </a:xfrm>
          <a:prstGeom prst="rect">
            <a:avLst/>
          </a:prstGeom>
        </p:spPr>
        <p:txBody>
          <a:bodyPr wrap="square">
            <a:spAutoFit/>
          </a:bodyPr>
          <a:lstStyle/>
          <a:p>
            <a:r>
              <a:rPr lang="en-US" sz="4800" b="1" dirty="0" smtClean="0">
                <a:solidFill>
                  <a:srgbClr val="1F5577"/>
                </a:solidFill>
                <a:latin typeface="AHDN" pitchFamily="2" charset="0"/>
                <a:ea typeface="Tahoma" pitchFamily="34" charset="0"/>
                <a:cs typeface="Tahoma" pitchFamily="34" charset="0"/>
              </a:rPr>
              <a:t>Where does the water come from?</a:t>
            </a:r>
            <a:endParaRPr lang="en-US" sz="4800" dirty="0">
              <a:solidFill>
                <a:srgbClr val="1F5577"/>
              </a:solidFill>
              <a:latin typeface="AHDN" pitchFamily="2" charset="0"/>
              <a:ea typeface="Tahoma" pitchFamily="34" charset="0"/>
              <a:cs typeface="Tahoma" pitchFamily="34" charset="0"/>
            </a:endParaRPr>
          </a:p>
        </p:txBody>
      </p:sp>
      <p:pic>
        <p:nvPicPr>
          <p:cNvPr id="15" name="Picture 14" descr="Cycle01.jpg"/>
          <p:cNvPicPr>
            <a:picLocks noChangeAspect="1"/>
          </p:cNvPicPr>
          <p:nvPr/>
        </p:nvPicPr>
        <p:blipFill>
          <a:blip r:embed="rId3" cstate="print"/>
          <a:stretch>
            <a:fillRect/>
          </a:stretch>
        </p:blipFill>
        <p:spPr>
          <a:xfrm>
            <a:off x="1094016" y="2319209"/>
            <a:ext cx="6962299" cy="4101941"/>
          </a:xfrm>
          <a:prstGeom prst="rect">
            <a:avLst/>
          </a:prstGeom>
        </p:spPr>
      </p:pic>
      <p:pic>
        <p:nvPicPr>
          <p:cNvPr id="18" name="Picture 17" descr="watercycle02.gif"/>
          <p:cNvPicPr>
            <a:picLocks noChangeAspect="1"/>
          </p:cNvPicPr>
          <p:nvPr/>
        </p:nvPicPr>
        <p:blipFill>
          <a:blip r:embed="rId4" cstate="print"/>
          <a:stretch>
            <a:fillRect/>
          </a:stretch>
        </p:blipFill>
        <p:spPr>
          <a:xfrm>
            <a:off x="1094013" y="2311042"/>
            <a:ext cx="6962299" cy="4101941"/>
          </a:xfrm>
          <a:prstGeom prst="rect">
            <a:avLst/>
          </a:prstGeom>
        </p:spPr>
      </p:pic>
      <p:pic>
        <p:nvPicPr>
          <p:cNvPr id="21" name="Picture 20" descr="watercycle03.gif"/>
          <p:cNvPicPr>
            <a:picLocks noChangeAspect="1"/>
          </p:cNvPicPr>
          <p:nvPr/>
        </p:nvPicPr>
        <p:blipFill>
          <a:blip r:embed="rId5" cstate="print"/>
          <a:stretch>
            <a:fillRect/>
          </a:stretch>
        </p:blipFill>
        <p:spPr>
          <a:xfrm>
            <a:off x="1094016" y="2311045"/>
            <a:ext cx="6962299" cy="4101941"/>
          </a:xfrm>
          <a:prstGeom prst="rect">
            <a:avLst/>
          </a:prstGeom>
        </p:spPr>
      </p:pic>
      <p:pic>
        <p:nvPicPr>
          <p:cNvPr id="22" name="Picture 21" descr="watercycle04.gif"/>
          <p:cNvPicPr>
            <a:picLocks noChangeAspect="1"/>
          </p:cNvPicPr>
          <p:nvPr/>
        </p:nvPicPr>
        <p:blipFill>
          <a:blip r:embed="rId6" cstate="print"/>
          <a:stretch>
            <a:fillRect/>
          </a:stretch>
        </p:blipFill>
        <p:spPr>
          <a:xfrm>
            <a:off x="1085847" y="2311053"/>
            <a:ext cx="6962299" cy="4101941"/>
          </a:xfrm>
          <a:prstGeom prst="rect">
            <a:avLst/>
          </a:prstGeom>
        </p:spPr>
      </p:pic>
      <p:pic>
        <p:nvPicPr>
          <p:cNvPr id="23" name="Picture 22" descr="watercycle05.gif"/>
          <p:cNvPicPr>
            <a:picLocks noChangeAspect="1"/>
          </p:cNvPicPr>
          <p:nvPr/>
        </p:nvPicPr>
        <p:blipFill>
          <a:blip r:embed="rId7" cstate="print"/>
          <a:stretch>
            <a:fillRect/>
          </a:stretch>
        </p:blipFill>
        <p:spPr>
          <a:xfrm>
            <a:off x="1085850" y="2311043"/>
            <a:ext cx="6962299" cy="4101941"/>
          </a:xfrm>
          <a:prstGeom prst="rect">
            <a:avLst/>
          </a:prstGeom>
        </p:spPr>
      </p:pic>
      <p:pic>
        <p:nvPicPr>
          <p:cNvPr id="24" name="Picture 23" descr="watercycle06.gif"/>
          <p:cNvPicPr>
            <a:picLocks noChangeAspect="1"/>
          </p:cNvPicPr>
          <p:nvPr/>
        </p:nvPicPr>
        <p:blipFill>
          <a:blip r:embed="rId8" cstate="print"/>
          <a:stretch>
            <a:fillRect/>
          </a:stretch>
        </p:blipFill>
        <p:spPr>
          <a:xfrm>
            <a:off x="1085850" y="2319213"/>
            <a:ext cx="6962299" cy="4101941"/>
          </a:xfrm>
          <a:prstGeom prst="rect">
            <a:avLst/>
          </a:prstGeom>
        </p:spPr>
      </p:pic>
      <p:pic>
        <p:nvPicPr>
          <p:cNvPr id="26" name="Picture 25" descr="watercycle07.gif"/>
          <p:cNvPicPr>
            <a:picLocks noChangeAspect="1"/>
          </p:cNvPicPr>
          <p:nvPr/>
        </p:nvPicPr>
        <p:blipFill>
          <a:blip r:embed="rId9" cstate="print"/>
          <a:stretch>
            <a:fillRect/>
          </a:stretch>
        </p:blipFill>
        <p:spPr>
          <a:xfrm>
            <a:off x="1102181" y="2302879"/>
            <a:ext cx="6962299" cy="4101941"/>
          </a:xfrm>
          <a:prstGeom prst="rect">
            <a:avLst/>
          </a:prstGeom>
        </p:spPr>
      </p:pic>
      <p:pic>
        <p:nvPicPr>
          <p:cNvPr id="27" name="Picture 26" descr="watercycle08.gif"/>
          <p:cNvPicPr>
            <a:picLocks noChangeAspect="1"/>
          </p:cNvPicPr>
          <p:nvPr/>
        </p:nvPicPr>
        <p:blipFill>
          <a:blip r:embed="rId10" cstate="print"/>
          <a:stretch>
            <a:fillRect/>
          </a:stretch>
        </p:blipFill>
        <p:spPr>
          <a:xfrm>
            <a:off x="1094015" y="2302880"/>
            <a:ext cx="6962299" cy="4101941"/>
          </a:xfrm>
          <a:prstGeom prst="rect">
            <a:avLst/>
          </a:prstGeom>
        </p:spPr>
      </p:pic>
    </p:spTree>
    <p:extLst>
      <p:ext uri="{BB962C8B-B14F-4D97-AF65-F5344CB8AC3E}">
        <p14:creationId xmlns:p14="http://schemas.microsoft.com/office/powerpoint/2010/main" val="17459548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290">
                                          <p:stCondLst>
                                            <p:cond delay="0"/>
                                          </p:stCondLst>
                                        </p:cTn>
                                        <p:tgtEl>
                                          <p:spTgt spid="26"/>
                                        </p:tgtEl>
                                      </p:cBhvr>
                                    </p:animEffect>
                                    <p:anim calcmode="lin" valueType="num">
                                      <p:cBhvr>
                                        <p:cTn id="41"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46" dur="13">
                                          <p:stCondLst>
                                            <p:cond delay="325"/>
                                          </p:stCondLst>
                                        </p:cTn>
                                        <p:tgtEl>
                                          <p:spTgt spid="26"/>
                                        </p:tgtEl>
                                      </p:cBhvr>
                                      <p:to x="100000" y="60000"/>
                                    </p:animScale>
                                    <p:animScale>
                                      <p:cBhvr>
                                        <p:cTn id="47" dur="83" decel="50000">
                                          <p:stCondLst>
                                            <p:cond delay="338"/>
                                          </p:stCondLst>
                                        </p:cTn>
                                        <p:tgtEl>
                                          <p:spTgt spid="26"/>
                                        </p:tgtEl>
                                      </p:cBhvr>
                                      <p:to x="100000" y="100000"/>
                                    </p:animScale>
                                    <p:animScale>
                                      <p:cBhvr>
                                        <p:cTn id="48" dur="13">
                                          <p:stCondLst>
                                            <p:cond delay="656"/>
                                          </p:stCondLst>
                                        </p:cTn>
                                        <p:tgtEl>
                                          <p:spTgt spid="26"/>
                                        </p:tgtEl>
                                      </p:cBhvr>
                                      <p:to x="100000" y="80000"/>
                                    </p:animScale>
                                    <p:animScale>
                                      <p:cBhvr>
                                        <p:cTn id="49" dur="83" decel="50000">
                                          <p:stCondLst>
                                            <p:cond delay="669"/>
                                          </p:stCondLst>
                                        </p:cTn>
                                        <p:tgtEl>
                                          <p:spTgt spid="26"/>
                                        </p:tgtEl>
                                      </p:cBhvr>
                                      <p:to x="100000" y="100000"/>
                                    </p:animScale>
                                    <p:animScale>
                                      <p:cBhvr>
                                        <p:cTn id="50" dur="13">
                                          <p:stCondLst>
                                            <p:cond delay="821"/>
                                          </p:stCondLst>
                                        </p:cTn>
                                        <p:tgtEl>
                                          <p:spTgt spid="26"/>
                                        </p:tgtEl>
                                      </p:cBhvr>
                                      <p:to x="100000" y="90000"/>
                                    </p:animScale>
                                    <p:animScale>
                                      <p:cBhvr>
                                        <p:cTn id="51" dur="83" decel="50000">
                                          <p:stCondLst>
                                            <p:cond delay="834"/>
                                          </p:stCondLst>
                                        </p:cTn>
                                        <p:tgtEl>
                                          <p:spTgt spid="26"/>
                                        </p:tgtEl>
                                      </p:cBhvr>
                                      <p:to x="100000" y="100000"/>
                                    </p:animScale>
                                    <p:animScale>
                                      <p:cBhvr>
                                        <p:cTn id="52" dur="13">
                                          <p:stCondLst>
                                            <p:cond delay="904"/>
                                          </p:stCondLst>
                                        </p:cTn>
                                        <p:tgtEl>
                                          <p:spTgt spid="26"/>
                                        </p:tgtEl>
                                      </p:cBhvr>
                                      <p:to x="100000" y="95000"/>
                                    </p:animScale>
                                    <p:animScale>
                                      <p:cBhvr>
                                        <p:cTn id="53" dur="83" decel="50000">
                                          <p:stCondLst>
                                            <p:cond delay="917"/>
                                          </p:stCondLst>
                                        </p:cTn>
                                        <p:tgtEl>
                                          <p:spTgt spid="26"/>
                                        </p:tgtEl>
                                      </p:cBhvr>
                                      <p:to x="100000" y="100000"/>
                                    </p:animScale>
                                  </p:childTnLst>
                                </p:cTn>
                              </p:par>
                            </p:childTnLst>
                          </p:cTn>
                        </p:par>
                        <p:par>
                          <p:cTn id="54" fill="hold">
                            <p:stCondLst>
                              <p:cond delay="1000"/>
                            </p:stCondLst>
                            <p:childTnLst>
                              <p:par>
                                <p:cTn id="55" presetID="1" presetClass="exit" presetSubtype="0" fill="hold" nodeType="after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ing.gif"/>
          <p:cNvPicPr>
            <a:picLocks noChangeAspect="1"/>
          </p:cNvPicPr>
          <p:nvPr/>
        </p:nvPicPr>
        <p:blipFill>
          <a:blip r:embed="rId2" cstate="print"/>
          <a:stretch>
            <a:fillRect/>
          </a:stretch>
        </p:blipFill>
        <p:spPr>
          <a:xfrm>
            <a:off x="-1" y="285750"/>
            <a:ext cx="9144001" cy="558800"/>
          </a:xfrm>
          <a:prstGeom prst="rect">
            <a:avLst/>
          </a:prstGeom>
        </p:spPr>
      </p:pic>
      <p:sp>
        <p:nvSpPr>
          <p:cNvPr id="8" name="Rectangle 7"/>
          <p:cNvSpPr/>
          <p:nvPr/>
        </p:nvSpPr>
        <p:spPr>
          <a:xfrm>
            <a:off x="269421" y="1051724"/>
            <a:ext cx="8588829" cy="5570756"/>
          </a:xfrm>
          <a:prstGeom prst="rect">
            <a:avLst/>
          </a:prstGeom>
        </p:spPr>
        <p:txBody>
          <a:bodyPr wrap="square">
            <a:spAutoFit/>
          </a:bodyPr>
          <a:lstStyle/>
          <a:p>
            <a:r>
              <a:rPr lang="en-US" sz="3600" b="1" dirty="0" smtClean="0">
                <a:solidFill>
                  <a:srgbClr val="1F5577"/>
                </a:solidFill>
                <a:latin typeface="Gentium Basic" pitchFamily="2" charset="0"/>
                <a:ea typeface="Tahoma" pitchFamily="34" charset="0"/>
                <a:cs typeface="Tahoma" pitchFamily="34" charset="0"/>
              </a:rPr>
              <a:t>Sing to “She’ll be coming around the mountain when she comes….”</a:t>
            </a:r>
          </a:p>
          <a:p>
            <a:endParaRPr lang="en-US" sz="3600" b="1" dirty="0">
              <a:solidFill>
                <a:srgbClr val="1F5577"/>
              </a:solidFill>
              <a:latin typeface="Gentium Basic" pitchFamily="2" charset="0"/>
              <a:ea typeface="Tahoma" pitchFamily="34" charset="0"/>
              <a:cs typeface="Tahoma" pitchFamily="34" charset="0"/>
            </a:endParaRPr>
          </a:p>
          <a:p>
            <a:r>
              <a:rPr lang="en-US" sz="3600" b="1" dirty="0">
                <a:solidFill>
                  <a:srgbClr val="1F5577"/>
                </a:solidFill>
                <a:latin typeface="+mn-lt"/>
                <a:ea typeface="Tahoma" pitchFamily="34" charset="0"/>
                <a:cs typeface="Tahoma" pitchFamily="34" charset="0"/>
                <a:hlinkClick r:id="rId3"/>
              </a:rPr>
              <a:t>https://</a:t>
            </a:r>
            <a:r>
              <a:rPr lang="en-US" sz="3600" b="1" dirty="0" smtClean="0">
                <a:solidFill>
                  <a:srgbClr val="1F5577"/>
                </a:solidFill>
                <a:latin typeface="+mn-lt"/>
                <a:ea typeface="Tahoma" pitchFamily="34" charset="0"/>
                <a:cs typeface="Tahoma" pitchFamily="34" charset="0"/>
                <a:hlinkClick r:id="rId3"/>
              </a:rPr>
              <a:t>www.youtube.com/watch?v=xcYqSN3dKq4</a:t>
            </a:r>
            <a:endParaRPr lang="en-US" sz="3600" b="1" dirty="0" smtClean="0">
              <a:solidFill>
                <a:srgbClr val="1F5577"/>
              </a:solidFill>
              <a:latin typeface="+mn-lt"/>
              <a:ea typeface="Tahoma" pitchFamily="34" charset="0"/>
              <a:cs typeface="Tahoma" pitchFamily="34" charset="0"/>
            </a:endParaRPr>
          </a:p>
          <a:p>
            <a:endParaRPr lang="en-US" sz="3600" b="1" dirty="0">
              <a:solidFill>
                <a:srgbClr val="1F5577"/>
              </a:solidFill>
              <a:latin typeface="Gentium Basic" pitchFamily="2" charset="0"/>
              <a:ea typeface="Tahoma" pitchFamily="34" charset="0"/>
              <a:cs typeface="Tahoma" pitchFamily="34" charset="0"/>
            </a:endParaRPr>
          </a:p>
          <a:p>
            <a:r>
              <a:rPr lang="en-US" sz="3600" b="1" dirty="0" smtClean="0">
                <a:solidFill>
                  <a:srgbClr val="1F5577"/>
                </a:solidFill>
                <a:latin typeface="Gentium Basic" pitchFamily="2" charset="0"/>
                <a:ea typeface="Tahoma" pitchFamily="34" charset="0"/>
                <a:cs typeface="Tahoma" pitchFamily="34" charset="0"/>
              </a:rPr>
              <a:t>Or water cycle rap:</a:t>
            </a:r>
          </a:p>
          <a:p>
            <a:r>
              <a:rPr lang="en-US" sz="3600" b="1" dirty="0">
                <a:solidFill>
                  <a:srgbClr val="1F5577"/>
                </a:solidFill>
                <a:latin typeface="+mj-lt"/>
                <a:ea typeface="Tahoma" pitchFamily="34" charset="0"/>
                <a:cs typeface="Tahoma" pitchFamily="34" charset="0"/>
              </a:rPr>
              <a:t>https://www.youtube.com/watch?v=gwoy_nxLPLw</a:t>
            </a:r>
            <a:endParaRPr lang="en-US" sz="3600" b="1" dirty="0" smtClean="0">
              <a:solidFill>
                <a:srgbClr val="1F5577"/>
              </a:solidFill>
              <a:latin typeface="+mj-lt"/>
              <a:ea typeface="Tahoma" pitchFamily="34" charset="0"/>
              <a:cs typeface="Tahoma" pitchFamily="34" charset="0"/>
            </a:endParaRPr>
          </a:p>
          <a:p>
            <a:endParaRPr lang="en-US" sz="3200" b="1" dirty="0">
              <a:solidFill>
                <a:srgbClr val="1F5577"/>
              </a:solidFill>
              <a:latin typeface="Gentium Basic" pitchFamily="2" charset="0"/>
              <a:ea typeface="Tahoma" pitchFamily="34" charset="0"/>
              <a:cs typeface="Tahoma" pitchFamily="34" charset="0"/>
            </a:endParaRPr>
          </a:p>
        </p:txBody>
      </p:sp>
      <p:sp>
        <p:nvSpPr>
          <p:cNvPr id="11" name="Rectangle 10"/>
          <p:cNvSpPr/>
          <p:nvPr/>
        </p:nvSpPr>
        <p:spPr>
          <a:xfrm>
            <a:off x="240210" y="90077"/>
            <a:ext cx="8686814" cy="830997"/>
          </a:xfrm>
          <a:prstGeom prst="rect">
            <a:avLst/>
          </a:prstGeom>
        </p:spPr>
        <p:txBody>
          <a:bodyPr wrap="square">
            <a:spAutoFit/>
          </a:bodyPr>
          <a:lstStyle/>
          <a:p>
            <a:r>
              <a:rPr lang="en-US" sz="4800" b="1" dirty="0" smtClean="0">
                <a:solidFill>
                  <a:srgbClr val="1F5577"/>
                </a:solidFill>
                <a:latin typeface="AHDN" pitchFamily="2" charset="0"/>
                <a:ea typeface="Tahoma" pitchFamily="34" charset="0"/>
                <a:cs typeface="Tahoma" pitchFamily="34" charset="0"/>
              </a:rPr>
              <a:t>The Water Cycle Song</a:t>
            </a:r>
            <a:endParaRPr lang="en-US" sz="48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20141104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4" name="Rectangle 3"/>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
        <p:nvSpPr>
          <p:cNvPr id="5" name="Rectangle 4"/>
          <p:cNvSpPr/>
          <p:nvPr/>
        </p:nvSpPr>
        <p:spPr>
          <a:xfrm>
            <a:off x="470149" y="3827589"/>
            <a:ext cx="4572000" cy="1569660"/>
          </a:xfrm>
          <a:prstGeom prst="rect">
            <a:avLst/>
          </a:prstGeom>
        </p:spPr>
        <p:txBody>
          <a:bodyPr wrap="square">
            <a:spAutoFit/>
          </a:bodyPr>
          <a:lstStyle/>
          <a:p>
            <a:r>
              <a:rPr lang="en-US" sz="9600" dirty="0" smtClean="0">
                <a:solidFill>
                  <a:srgbClr val="E9F7F7"/>
                </a:solidFill>
                <a:latin typeface="AHDN" pitchFamily="2" charset="0"/>
                <a:ea typeface="Tahoma" pitchFamily="34" charset="0"/>
                <a:cs typeface="Tahoma" pitchFamily="34" charset="0"/>
              </a:rPr>
              <a:t>fun!</a:t>
            </a:r>
            <a:endParaRPr lang="en-US" sz="8800" dirty="0">
              <a:solidFill>
                <a:srgbClr val="E9F7F7"/>
              </a:solidFill>
              <a:latin typeface="Tahoma" pitchFamily="34" charset="0"/>
              <a:ea typeface="Tahoma" pitchFamily="34" charset="0"/>
              <a:cs typeface="Tahoma" pitchFamily="34" charset="0"/>
            </a:endParaRPr>
          </a:p>
        </p:txBody>
      </p:sp>
      <p:pic>
        <p:nvPicPr>
          <p:cNvPr id="143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61" t="17256" r="34978" b="4035"/>
          <a:stretch/>
        </p:blipFill>
        <p:spPr bwMode="auto">
          <a:xfrm>
            <a:off x="4548036" y="1268601"/>
            <a:ext cx="4264687" cy="4979707"/>
          </a:xfrm>
          <a:prstGeom prst="rect">
            <a:avLst/>
          </a:prstGeom>
          <a:noFill/>
          <a:ln w="101600">
            <a:solidFill>
              <a:srgbClr val="1F55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funwater.gif"/>
          <p:cNvPicPr>
            <a:picLocks noChangeAspect="1"/>
          </p:cNvPicPr>
          <p:nvPr/>
        </p:nvPicPr>
        <p:blipFill>
          <a:blip r:embed="rId5" cstate="print"/>
          <a:stretch>
            <a:fillRect/>
          </a:stretch>
        </p:blipFill>
        <p:spPr>
          <a:xfrm>
            <a:off x="1378508" y="1522640"/>
            <a:ext cx="4039227" cy="4633231"/>
          </a:xfrm>
          <a:prstGeom prst="rect">
            <a:avLst/>
          </a:prstGeom>
        </p:spPr>
      </p:pic>
    </p:spTree>
    <p:extLst>
      <p:ext uri="{BB962C8B-B14F-4D97-AF65-F5344CB8AC3E}">
        <p14:creationId xmlns:p14="http://schemas.microsoft.com/office/powerpoint/2010/main" val="15112427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5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195944" y="1519900"/>
            <a:ext cx="8850085" cy="3847207"/>
          </a:xfrm>
          <a:prstGeom prst="rect">
            <a:avLst/>
          </a:prstGeom>
        </p:spPr>
        <p:txBody>
          <a:bodyPr wrap="square">
            <a:spAutoFit/>
          </a:bodyPr>
          <a:lstStyle/>
          <a:p>
            <a:pPr marL="0" lvl="2">
              <a:buFont typeface="Arial" pitchFamily="34" charset="0"/>
              <a:buChar char="•"/>
            </a:pPr>
            <a:r>
              <a:rPr lang="en-US" sz="2800" b="1" dirty="0" smtClean="0">
                <a:solidFill>
                  <a:srgbClr val="1F5577"/>
                </a:solidFill>
                <a:latin typeface="Gentium Basic" pitchFamily="2" charset="0"/>
                <a:ea typeface="Tahoma" pitchFamily="34" charset="0"/>
                <a:cs typeface="Tahoma" pitchFamily="34" charset="0"/>
              </a:rPr>
              <a:t> Lakes </a:t>
            </a:r>
            <a:r>
              <a:rPr lang="en-US" sz="2800" b="1" dirty="0">
                <a:solidFill>
                  <a:srgbClr val="1F5577"/>
                </a:solidFill>
                <a:latin typeface="Gentium Basic" pitchFamily="2" charset="0"/>
                <a:ea typeface="Tahoma" pitchFamily="34" charset="0"/>
                <a:cs typeface="Tahoma" pitchFamily="34" charset="0"/>
              </a:rPr>
              <a:t>or rivers (surface water</a:t>
            </a:r>
            <a:r>
              <a:rPr lang="en-US" sz="2800" b="1" dirty="0" smtClean="0">
                <a:solidFill>
                  <a:srgbClr val="1F5577"/>
                </a:solidFill>
                <a:latin typeface="Gentium Basic" pitchFamily="2" charset="0"/>
                <a:ea typeface="Tahoma" pitchFamily="34" charset="0"/>
                <a:cs typeface="Tahoma" pitchFamily="34" charset="0"/>
              </a:rPr>
              <a:t>)</a:t>
            </a:r>
          </a:p>
          <a:p>
            <a:pPr marL="0" lvl="2"/>
            <a:endParaRPr lang="en-US" sz="2800" b="1" dirty="0">
              <a:solidFill>
                <a:srgbClr val="1F5577"/>
              </a:solidFill>
              <a:latin typeface="Gentium Basic" pitchFamily="2" charset="0"/>
              <a:ea typeface="Tahoma" pitchFamily="34" charset="0"/>
              <a:cs typeface="Tahoma" pitchFamily="34" charset="0"/>
            </a:endParaRPr>
          </a:p>
          <a:p>
            <a:pPr marL="0" lvl="2">
              <a:buFont typeface="Arial" pitchFamily="34" charset="0"/>
              <a:buChar char="•"/>
            </a:pPr>
            <a:r>
              <a:rPr lang="en-US" sz="2800" b="1" dirty="0" smtClean="0">
                <a:solidFill>
                  <a:srgbClr val="1F5577"/>
                </a:solidFill>
                <a:latin typeface="Gentium Basic" pitchFamily="2" charset="0"/>
                <a:ea typeface="Tahoma" pitchFamily="34" charset="0"/>
                <a:cs typeface="Tahoma" pitchFamily="34" charset="0"/>
              </a:rPr>
              <a:t> OR </a:t>
            </a:r>
            <a:r>
              <a:rPr lang="en-US" sz="2800" b="1" dirty="0">
                <a:solidFill>
                  <a:srgbClr val="1F5577"/>
                </a:solidFill>
                <a:latin typeface="Gentium Basic" pitchFamily="2" charset="0"/>
                <a:ea typeface="Tahoma" pitchFamily="34" charset="0"/>
                <a:cs typeface="Tahoma" pitchFamily="34" charset="0"/>
              </a:rPr>
              <a:t>from water that comes from wells (groundwater</a:t>
            </a:r>
            <a:r>
              <a:rPr lang="en-US" sz="2800" b="1" dirty="0" smtClean="0">
                <a:solidFill>
                  <a:srgbClr val="1F5577"/>
                </a:solidFill>
                <a:latin typeface="Gentium Basic" pitchFamily="2" charset="0"/>
                <a:ea typeface="Tahoma" pitchFamily="34" charset="0"/>
                <a:cs typeface="Tahoma" pitchFamily="34" charset="0"/>
              </a:rPr>
              <a:t>) </a:t>
            </a:r>
          </a:p>
          <a:p>
            <a:pPr marL="0" lvl="2"/>
            <a:endParaRPr lang="en-US" sz="2800" b="1" dirty="0">
              <a:solidFill>
                <a:srgbClr val="1F5577"/>
              </a:solidFill>
              <a:latin typeface="Gentium Basic" pitchFamily="2" charset="0"/>
              <a:ea typeface="Tahoma" pitchFamily="34" charset="0"/>
              <a:cs typeface="Tahoma" pitchFamily="34" charset="0"/>
            </a:endParaRPr>
          </a:p>
          <a:p>
            <a:pPr marL="0" lvl="2"/>
            <a:r>
              <a:rPr lang="en-US" sz="2800" b="1" dirty="0">
                <a:solidFill>
                  <a:srgbClr val="1F5577"/>
                </a:solidFill>
                <a:latin typeface="Gentium Basic" pitchFamily="2" charset="0"/>
                <a:ea typeface="Tahoma" pitchFamily="34" charset="0"/>
                <a:cs typeface="Tahoma" pitchFamily="34" charset="0"/>
              </a:rPr>
              <a:t>Many people in this area who live in large cities or towns get their water for drinking from lakes and rivers. But, most people in the United States get their drinking water from </a:t>
            </a:r>
            <a:r>
              <a:rPr lang="en-US" sz="4800" b="1" dirty="0" smtClean="0">
                <a:solidFill>
                  <a:srgbClr val="1F5577"/>
                </a:solidFill>
                <a:latin typeface="Gentium Basic" pitchFamily="2" charset="0"/>
                <a:ea typeface="Tahoma" pitchFamily="34" charset="0"/>
                <a:cs typeface="Tahoma" pitchFamily="34" charset="0"/>
              </a:rPr>
              <a:t>groundwater</a:t>
            </a:r>
            <a:r>
              <a:rPr lang="en-US" sz="2800" b="1" dirty="0">
                <a:solidFill>
                  <a:srgbClr val="1F5577"/>
                </a:solidFill>
                <a:latin typeface="Gentium Basic" pitchFamily="2" charset="0"/>
                <a:ea typeface="Tahoma" pitchFamily="34" charset="0"/>
                <a:cs typeface="Tahoma" pitchFamily="34" charset="0"/>
              </a:rPr>
              <a:t>.</a:t>
            </a: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8" name="Rectangle 7"/>
          <p:cNvSpPr/>
          <p:nvPr/>
        </p:nvSpPr>
        <p:spPr>
          <a:xfrm>
            <a:off x="240210" y="114569"/>
            <a:ext cx="8686814" cy="923330"/>
          </a:xfrm>
          <a:prstGeom prst="rect">
            <a:avLst/>
          </a:prstGeom>
        </p:spPr>
        <p:txBody>
          <a:bodyPr wrap="square">
            <a:spAutoFit/>
          </a:bodyPr>
          <a:lstStyle/>
          <a:p>
            <a:r>
              <a:rPr lang="en-US" sz="5400" b="1" dirty="0" smtClean="0">
                <a:solidFill>
                  <a:srgbClr val="1F5577"/>
                </a:solidFill>
                <a:latin typeface="AHDN" pitchFamily="2" charset="0"/>
                <a:ea typeface="Tahoma" pitchFamily="34" charset="0"/>
                <a:cs typeface="Tahoma" pitchFamily="34" charset="0"/>
              </a:rPr>
              <a:t>How do people get their water? </a:t>
            </a:r>
            <a:endParaRPr lang="en-US" sz="54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28519734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250" y="1445289"/>
            <a:ext cx="5183903" cy="5200440"/>
          </a:xfrm>
        </p:spPr>
        <p:txBody>
          <a:bodyPr>
            <a:noAutofit/>
          </a:bodyPr>
          <a:lstStyle/>
          <a:p>
            <a:pPr marL="0" indent="0">
              <a:buNone/>
            </a:pPr>
            <a:r>
              <a:rPr lang="en-US" sz="2800" b="1" dirty="0">
                <a:solidFill>
                  <a:srgbClr val="1F5577"/>
                </a:solidFill>
                <a:latin typeface="Gentium Basic" pitchFamily="2" charset="0"/>
                <a:ea typeface="Tahoma" pitchFamily="34" charset="0"/>
                <a:cs typeface="Tahoma" pitchFamily="34" charset="0"/>
              </a:rPr>
              <a:t>Groundwater is stored in the ground in materials like gravel or sand. </a:t>
            </a:r>
            <a:endParaRPr lang="en-US" sz="2800" b="1" dirty="0" smtClean="0">
              <a:solidFill>
                <a:srgbClr val="1F5577"/>
              </a:solidFill>
              <a:latin typeface="Gentium Basic" pitchFamily="2" charset="0"/>
              <a:ea typeface="Tahoma" pitchFamily="34" charset="0"/>
              <a:cs typeface="Tahoma" pitchFamily="34" charset="0"/>
            </a:endParaRPr>
          </a:p>
          <a:p>
            <a:pPr marL="0" indent="0">
              <a:buNone/>
            </a:pPr>
            <a:endParaRPr lang="en-US" sz="2800" b="1" dirty="0">
              <a:solidFill>
                <a:srgbClr val="1F5577"/>
              </a:solidFill>
              <a:latin typeface="Gentium Basic" pitchFamily="2" charset="0"/>
              <a:ea typeface="Tahoma" pitchFamily="34" charset="0"/>
              <a:cs typeface="Tahoma" pitchFamily="34" charset="0"/>
            </a:endParaRPr>
          </a:p>
          <a:p>
            <a:pPr marL="0" indent="0">
              <a:buNone/>
            </a:pPr>
            <a:r>
              <a:rPr lang="en-US" sz="2800" b="1" dirty="0" smtClean="0">
                <a:solidFill>
                  <a:srgbClr val="1F5577"/>
                </a:solidFill>
                <a:latin typeface="Gentium Basic" pitchFamily="2" charset="0"/>
                <a:ea typeface="Tahoma" pitchFamily="34" charset="0"/>
                <a:cs typeface="Tahoma" pitchFamily="34" charset="0"/>
              </a:rPr>
              <a:t>It's </a:t>
            </a:r>
            <a:r>
              <a:rPr lang="en-US" sz="2800" b="1" dirty="0">
                <a:solidFill>
                  <a:srgbClr val="1F5577"/>
                </a:solidFill>
                <a:latin typeface="Gentium Basic" pitchFamily="2" charset="0"/>
                <a:ea typeface="Tahoma" pitchFamily="34" charset="0"/>
                <a:cs typeface="Tahoma" pitchFamily="34" charset="0"/>
              </a:rPr>
              <a:t>kind of like the earth is a big sponge holding all that water. </a:t>
            </a:r>
            <a:endParaRPr lang="en-US" sz="2800" b="1" dirty="0" smtClean="0">
              <a:solidFill>
                <a:srgbClr val="1F5577"/>
              </a:solidFill>
              <a:latin typeface="Gentium Basic" pitchFamily="2" charset="0"/>
              <a:ea typeface="Tahoma" pitchFamily="34" charset="0"/>
              <a:cs typeface="Tahoma" pitchFamily="34" charset="0"/>
            </a:endParaRPr>
          </a:p>
          <a:p>
            <a:pPr marL="0" indent="0">
              <a:buNone/>
            </a:pPr>
            <a:endParaRPr lang="en-US" sz="2800" b="1" dirty="0">
              <a:solidFill>
                <a:srgbClr val="1F5577"/>
              </a:solidFill>
              <a:latin typeface="Gentium Basic" pitchFamily="2" charset="0"/>
              <a:ea typeface="Tahoma" pitchFamily="34" charset="0"/>
              <a:cs typeface="Tahoma" pitchFamily="34" charset="0"/>
            </a:endParaRPr>
          </a:p>
          <a:p>
            <a:pPr marL="0" indent="0">
              <a:buNone/>
            </a:pPr>
            <a:r>
              <a:rPr lang="en-US" sz="2800" b="1" dirty="0" smtClean="0">
                <a:solidFill>
                  <a:srgbClr val="1F5577"/>
                </a:solidFill>
                <a:latin typeface="Gentium Basic" pitchFamily="2" charset="0"/>
                <a:ea typeface="Tahoma" pitchFamily="34" charset="0"/>
                <a:cs typeface="Tahoma" pitchFamily="34" charset="0"/>
              </a:rPr>
              <a:t>Water </a:t>
            </a:r>
            <a:r>
              <a:rPr lang="en-US" sz="2800" b="1" dirty="0">
                <a:solidFill>
                  <a:srgbClr val="1F5577"/>
                </a:solidFill>
                <a:latin typeface="Gentium Basic" pitchFamily="2" charset="0"/>
                <a:ea typeface="Tahoma" pitchFamily="34" charset="0"/>
                <a:cs typeface="Tahoma" pitchFamily="34" charset="0"/>
              </a:rPr>
              <a:t>can also move through rock formations like sandstone or through cracks in rocks. </a:t>
            </a:r>
          </a:p>
        </p:txBody>
      </p:sp>
      <p:pic>
        <p:nvPicPr>
          <p:cNvPr id="9" name="Picture 8"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10" name="Rectangle 9"/>
          <p:cNvSpPr/>
          <p:nvPr/>
        </p:nvSpPr>
        <p:spPr>
          <a:xfrm>
            <a:off x="240210" y="24765"/>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What is Groundwater? </a:t>
            </a:r>
            <a:endParaRPr lang="en-US" sz="7200" dirty="0">
              <a:solidFill>
                <a:srgbClr val="1F5577"/>
              </a:solidFill>
              <a:latin typeface="AHDN" pitchFamily="2" charset="0"/>
              <a:ea typeface="Tahoma" pitchFamily="34" charset="0"/>
              <a:cs typeface="Tahoma" pitchFamily="34" charset="0"/>
            </a:endParaRPr>
          </a:p>
        </p:txBody>
      </p:sp>
      <p:pic>
        <p:nvPicPr>
          <p:cNvPr id="11" name="Picture 10" descr="Groundwater.gif"/>
          <p:cNvPicPr>
            <a:picLocks noChangeAspect="1"/>
          </p:cNvPicPr>
          <p:nvPr/>
        </p:nvPicPr>
        <p:blipFill>
          <a:blip r:embed="rId4" cstate="print"/>
          <a:stretch>
            <a:fillRect/>
          </a:stretch>
        </p:blipFill>
        <p:spPr>
          <a:xfrm>
            <a:off x="5238393" y="1102174"/>
            <a:ext cx="3746500" cy="5715001"/>
          </a:xfrm>
          <a:prstGeom prst="rect">
            <a:avLst/>
          </a:prstGeom>
        </p:spPr>
      </p:pic>
      <p:sp>
        <p:nvSpPr>
          <p:cNvPr id="2" name="Rectangle 1"/>
          <p:cNvSpPr/>
          <p:nvPr/>
        </p:nvSpPr>
        <p:spPr>
          <a:xfrm>
            <a:off x="-1" y="6582067"/>
            <a:ext cx="8352737" cy="276999"/>
          </a:xfrm>
          <a:prstGeom prst="rect">
            <a:avLst/>
          </a:prstGeom>
        </p:spPr>
        <p:txBody>
          <a:bodyPr wrap="square">
            <a:spAutoFit/>
          </a:bodyPr>
          <a:lstStyle/>
          <a:p>
            <a:r>
              <a:rPr lang="en-US" sz="1200" dirty="0"/>
              <a:t>http://water.epa.gov/learn/kids/drinkingwater/teachers_4-8.cfm</a:t>
            </a:r>
          </a:p>
        </p:txBody>
      </p:sp>
    </p:spTree>
    <p:extLst>
      <p:ext uri="{BB962C8B-B14F-4D97-AF65-F5344CB8AC3E}">
        <p14:creationId xmlns:p14="http://schemas.microsoft.com/office/powerpoint/2010/main" val="42261063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250" y="2473989"/>
            <a:ext cx="5443914" cy="3345625"/>
          </a:xfrm>
        </p:spPr>
        <p:txBody>
          <a:bodyPr>
            <a:noAutofit/>
          </a:bodyPr>
          <a:lstStyle/>
          <a:p>
            <a:pPr marL="0" indent="0">
              <a:buNone/>
            </a:pPr>
            <a:r>
              <a:rPr lang="en-US" sz="3600" b="1" dirty="0" smtClean="0">
                <a:solidFill>
                  <a:srgbClr val="1F5577"/>
                </a:solidFill>
                <a:latin typeface="Gentium Basic" pitchFamily="2" charset="0"/>
                <a:ea typeface="Tahoma" pitchFamily="34" charset="0"/>
                <a:cs typeface="Tahoma" pitchFamily="34" charset="0"/>
              </a:rPr>
              <a:t>After you brush your teeth or wash the dishes…</a:t>
            </a:r>
            <a:endParaRPr lang="en-US" sz="3600" dirty="0">
              <a:solidFill>
                <a:srgbClr val="1F5577"/>
              </a:solidFill>
              <a:latin typeface="Gentium Basic" pitchFamily="2" charset="0"/>
              <a:ea typeface="Tahoma" pitchFamily="34" charset="0"/>
              <a:cs typeface="Tahoma" pitchFamily="34" charset="0"/>
            </a:endParaRPr>
          </a:p>
          <a:p>
            <a:pPr>
              <a:buFont typeface="Arial" pitchFamily="34" charset="0"/>
              <a:buChar char="•"/>
            </a:pPr>
            <a:endParaRPr lang="en-US" sz="3600" dirty="0">
              <a:solidFill>
                <a:srgbClr val="1F5577"/>
              </a:solidFill>
              <a:latin typeface="Gentium Basic" pitchFamily="2" charset="0"/>
              <a:ea typeface="Tahoma" pitchFamily="34" charset="0"/>
              <a:cs typeface="Tahoma"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340" b="15349"/>
          <a:stretch/>
        </p:blipFill>
        <p:spPr>
          <a:xfrm>
            <a:off x="5765369" y="975785"/>
            <a:ext cx="3161655" cy="3456122"/>
          </a:xfrm>
          <a:prstGeom prst="rect">
            <a:avLst/>
          </a:prstGeom>
        </p:spPr>
      </p:pic>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56" t="39474" r="50229" b="32376"/>
          <a:stretch/>
        </p:blipFill>
        <p:spPr bwMode="auto">
          <a:xfrm>
            <a:off x="5764463" y="4377663"/>
            <a:ext cx="3162561" cy="22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eading.gif"/>
          <p:cNvPicPr>
            <a:picLocks noChangeAspect="1"/>
          </p:cNvPicPr>
          <p:nvPr/>
        </p:nvPicPr>
        <p:blipFill>
          <a:blip r:embed="rId5" cstate="print"/>
          <a:stretch>
            <a:fillRect/>
          </a:stretch>
        </p:blipFill>
        <p:spPr>
          <a:xfrm>
            <a:off x="-1" y="285750"/>
            <a:ext cx="9144001" cy="558800"/>
          </a:xfrm>
          <a:prstGeom prst="rect">
            <a:avLst/>
          </a:prstGeom>
        </p:spPr>
      </p:pic>
      <p:sp>
        <p:nvSpPr>
          <p:cNvPr id="7" name="Rectangle 6"/>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Where does the water go? </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25983610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1908" y="1624904"/>
            <a:ext cx="2708878" cy="3845168"/>
          </a:xfrm>
        </p:spPr>
        <p:txBody>
          <a:bodyPr>
            <a:noAutofit/>
          </a:bodyPr>
          <a:lstStyle/>
          <a:p>
            <a:pPr marL="0" indent="0">
              <a:spcBef>
                <a:spcPts val="0"/>
              </a:spcBef>
              <a:buNone/>
            </a:pPr>
            <a:r>
              <a:rPr lang="en-US" sz="2800" b="1" dirty="0" smtClean="0">
                <a:solidFill>
                  <a:srgbClr val="1F5577"/>
                </a:solidFill>
                <a:latin typeface="Gentium Basic" pitchFamily="2" charset="0"/>
                <a:ea typeface="Tahoma" pitchFamily="34" charset="0"/>
                <a:cs typeface="Tahoma" pitchFamily="34" charset="0"/>
              </a:rPr>
              <a:t>…it’s sent to a </a:t>
            </a:r>
            <a:r>
              <a:rPr lang="en-US" b="1" dirty="0" smtClean="0">
                <a:solidFill>
                  <a:srgbClr val="1F5577"/>
                </a:solidFill>
                <a:latin typeface="Gentium Basic" pitchFamily="2" charset="0"/>
                <a:ea typeface="Tahoma" pitchFamily="34" charset="0"/>
                <a:cs typeface="Tahoma" pitchFamily="34" charset="0"/>
              </a:rPr>
              <a:t>Septic Tank </a:t>
            </a:r>
            <a:r>
              <a:rPr lang="en-US" sz="2800" b="1" dirty="0" smtClean="0">
                <a:solidFill>
                  <a:srgbClr val="1F5577"/>
                </a:solidFill>
                <a:latin typeface="Gentium Basic" pitchFamily="2" charset="0"/>
                <a:ea typeface="Tahoma" pitchFamily="34" charset="0"/>
                <a:cs typeface="Tahoma" pitchFamily="34" charset="0"/>
              </a:rPr>
              <a:t>where it eventually  seeps back into the ground… </a:t>
            </a:r>
          </a:p>
          <a:p>
            <a:pPr marL="0" indent="0">
              <a:buNone/>
            </a:pPr>
            <a:endParaRPr lang="en-US" sz="2800" b="1" dirty="0" smtClean="0">
              <a:solidFill>
                <a:srgbClr val="1F5577"/>
              </a:solidFill>
              <a:latin typeface="Gentium Basic" pitchFamily="2" charset="0"/>
              <a:ea typeface="Tahoma" pitchFamily="34" charset="0"/>
              <a:cs typeface="Tahoma" pitchFamily="34" charset="0"/>
            </a:endParaRPr>
          </a:p>
          <a:p>
            <a:pPr marL="0" indent="0">
              <a:buNone/>
            </a:pPr>
            <a:r>
              <a:rPr lang="en-US" sz="2800" b="1" dirty="0" smtClean="0">
                <a:solidFill>
                  <a:srgbClr val="1F5577"/>
                </a:solidFill>
                <a:latin typeface="Gentium Basic" pitchFamily="2" charset="0"/>
                <a:ea typeface="Tahoma" pitchFamily="34" charset="0"/>
                <a:cs typeface="Tahoma" pitchFamily="34" charset="0"/>
              </a:rPr>
              <a:t>OR…</a:t>
            </a:r>
          </a:p>
          <a:p>
            <a:pPr>
              <a:buFont typeface="Arial" pitchFamily="34" charset="0"/>
              <a:buChar char="•"/>
            </a:pPr>
            <a:endParaRPr lang="en-US" dirty="0">
              <a:solidFill>
                <a:srgbClr val="1F5577"/>
              </a:solidFill>
              <a:latin typeface="Gentium Basic" pitchFamily="2" charset="0"/>
              <a:ea typeface="Tahoma" pitchFamily="34" charset="0"/>
              <a:cs typeface="Tahoma" pitchFamily="34" charset="0"/>
            </a:endParaRPr>
          </a:p>
        </p:txBody>
      </p:sp>
      <p:pic>
        <p:nvPicPr>
          <p:cNvPr id="6" name="Picture 5" descr="SepticTank.jpg"/>
          <p:cNvPicPr>
            <a:picLocks noChangeAspect="1"/>
          </p:cNvPicPr>
          <p:nvPr/>
        </p:nvPicPr>
        <p:blipFill>
          <a:blip r:embed="rId3" cstate="print"/>
          <a:stretch>
            <a:fillRect/>
          </a:stretch>
        </p:blipFill>
        <p:spPr>
          <a:xfrm>
            <a:off x="2939144" y="1448477"/>
            <a:ext cx="6041571" cy="4071116"/>
          </a:xfrm>
          <a:prstGeom prst="rect">
            <a:avLst/>
          </a:prstGeom>
        </p:spPr>
      </p:pic>
      <p:pic>
        <p:nvPicPr>
          <p:cNvPr id="8" name="Picture 7"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9" name="Rectangle 8"/>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Where does the water go? </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19217213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4598720" y="1110703"/>
            <a:ext cx="3924794" cy="384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eaLnBrk="1" hangingPunct="1">
              <a:spcBef>
                <a:spcPts val="0"/>
              </a:spcBef>
            </a:pPr>
            <a:r>
              <a:rPr lang="en-US" sz="2800" b="1" kern="0" dirty="0" smtClean="0">
                <a:solidFill>
                  <a:srgbClr val="1F5577"/>
                </a:solidFill>
                <a:latin typeface="Gentium Basic" pitchFamily="2" charset="0"/>
                <a:ea typeface="Tahoma" pitchFamily="34" charset="0"/>
                <a:cs typeface="Tahoma" pitchFamily="34" charset="0"/>
              </a:rPr>
              <a:t>…it’s sent to a Sewage </a:t>
            </a:r>
            <a:r>
              <a:rPr kumimoji="0" lang="en-US" sz="2800" b="1" i="0" u="none" strike="noStrike" kern="0" cap="none" spc="0" normalizeH="0" baseline="0" noProof="0" dirty="0" smtClean="0">
                <a:ln>
                  <a:noFill/>
                </a:ln>
                <a:solidFill>
                  <a:srgbClr val="1F5577"/>
                </a:solidFill>
                <a:effectLst/>
                <a:uLnTx/>
                <a:uFillTx/>
                <a:latin typeface="Gentium Basic" pitchFamily="2" charset="0"/>
                <a:ea typeface="Tahoma" pitchFamily="34" charset="0"/>
                <a:cs typeface="Tahoma" pitchFamily="34" charset="0"/>
              </a:rPr>
              <a:t>Treatment</a:t>
            </a:r>
            <a:r>
              <a:rPr kumimoji="0" lang="en-US" sz="2800" b="1" i="0" u="none" strike="noStrike" kern="0" cap="none" spc="0" normalizeH="0" noProof="0" dirty="0" smtClean="0">
                <a:ln>
                  <a:noFill/>
                </a:ln>
                <a:solidFill>
                  <a:srgbClr val="1F5577"/>
                </a:solidFill>
                <a:effectLst/>
                <a:uLnTx/>
                <a:uFillTx/>
                <a:latin typeface="Gentium Basic" pitchFamily="2" charset="0"/>
                <a:ea typeface="Tahoma" pitchFamily="34" charset="0"/>
                <a:cs typeface="Tahoma" pitchFamily="34" charset="0"/>
              </a:rPr>
              <a:t> plant</a:t>
            </a:r>
            <a:r>
              <a:rPr lang="en-US" sz="2800" b="1" kern="0" dirty="0" smtClean="0">
                <a:solidFill>
                  <a:srgbClr val="1F5577"/>
                </a:solidFill>
                <a:latin typeface="Gentium Basic" pitchFamily="2" charset="0"/>
                <a:ea typeface="Tahoma" pitchFamily="34" charset="0"/>
                <a:cs typeface="Tahoma" pitchFamily="34" charset="0"/>
              </a:rPr>
              <a:t> through the sewer </a:t>
            </a:r>
            <a:r>
              <a:rPr kumimoji="0" lang="en-US" sz="2800" b="1" i="0" u="none" strike="noStrike" kern="0" cap="none" spc="0" normalizeH="0" baseline="0" noProof="0" dirty="0" smtClean="0">
                <a:ln>
                  <a:noFill/>
                </a:ln>
                <a:solidFill>
                  <a:srgbClr val="1F5577"/>
                </a:solidFill>
                <a:effectLst/>
                <a:uLnTx/>
                <a:uFillTx/>
                <a:latin typeface="Gentium Basic" pitchFamily="2" charset="0"/>
                <a:ea typeface="Tahoma" pitchFamily="34" charset="0"/>
                <a:cs typeface="Tahoma" pitchFamily="34" charset="0"/>
              </a:rPr>
              <a:t>system…</a:t>
            </a:r>
            <a:endParaRPr kumimoji="0" lang="en-US" sz="2800" b="0" i="0" u="none" strike="noStrike" kern="0" cap="none" spc="0" normalizeH="0" baseline="0" noProof="0" dirty="0">
              <a:ln>
                <a:noFill/>
              </a:ln>
              <a:solidFill>
                <a:srgbClr val="1F5577"/>
              </a:solidFill>
              <a:effectLst/>
              <a:uLnTx/>
              <a:uFillTx/>
              <a:latin typeface="Gentium Basic" pitchFamily="2" charset="0"/>
              <a:ea typeface="Tahoma" pitchFamily="34" charset="0"/>
              <a:cs typeface="Tahoma" pitchFamily="34" charset="0"/>
            </a:endParaRPr>
          </a:p>
        </p:txBody>
      </p:sp>
      <p:pic>
        <p:nvPicPr>
          <p:cNvPr id="7" name="Picture 6"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8" name="Rectangle 7"/>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Where does the water go? </a:t>
            </a:r>
            <a:endParaRPr lang="en-US" sz="6600" dirty="0">
              <a:solidFill>
                <a:srgbClr val="1F5577"/>
              </a:solidFill>
              <a:latin typeface="AHDN" pitchFamily="2" charset="0"/>
              <a:ea typeface="Tahoma" pitchFamily="34" charset="0"/>
              <a:cs typeface="Tahoma" pitchFamily="34" charset="0"/>
            </a:endParaRPr>
          </a:p>
        </p:txBody>
      </p:sp>
      <p:pic>
        <p:nvPicPr>
          <p:cNvPr id="10" name="Picture 9" descr="water-treatment.gif"/>
          <p:cNvPicPr>
            <a:picLocks noChangeAspect="1"/>
          </p:cNvPicPr>
          <p:nvPr/>
        </p:nvPicPr>
        <p:blipFill>
          <a:blip r:embed="rId4" cstate="print"/>
          <a:stretch>
            <a:fillRect/>
          </a:stretch>
        </p:blipFill>
        <p:spPr>
          <a:xfrm>
            <a:off x="0" y="1539708"/>
            <a:ext cx="9144000" cy="4714134"/>
          </a:xfrm>
          <a:prstGeom prst="rect">
            <a:avLst/>
          </a:prstGeom>
        </p:spPr>
      </p:pic>
      <p:sp>
        <p:nvSpPr>
          <p:cNvPr id="11" name="Rectangle 10"/>
          <p:cNvSpPr/>
          <p:nvPr/>
        </p:nvSpPr>
        <p:spPr>
          <a:xfrm>
            <a:off x="5684035" y="6186296"/>
            <a:ext cx="3132589" cy="646331"/>
          </a:xfrm>
          <a:prstGeom prst="rect">
            <a:avLst/>
          </a:prstGeom>
        </p:spPr>
        <p:txBody>
          <a:bodyPr wrap="none">
            <a:spAutoFit/>
          </a:bodyPr>
          <a:lstStyle/>
          <a:p>
            <a:pPr marL="0" indent="0">
              <a:buNone/>
            </a:pPr>
            <a:r>
              <a:rPr lang="en-US" sz="3600" b="1" dirty="0" smtClean="0">
                <a:solidFill>
                  <a:srgbClr val="1F5577"/>
                </a:solidFill>
                <a:latin typeface="Gentium Basic" pitchFamily="2" charset="0"/>
                <a:ea typeface="Tahoma" pitchFamily="34" charset="0"/>
                <a:cs typeface="Tahoma" pitchFamily="34" charset="0"/>
              </a:rPr>
              <a:t>AFTER THAT…</a:t>
            </a:r>
          </a:p>
        </p:txBody>
      </p:sp>
    </p:spTree>
    <p:extLst>
      <p:ext uri="{BB962C8B-B14F-4D97-AF65-F5344CB8AC3E}">
        <p14:creationId xmlns:p14="http://schemas.microsoft.com/office/powerpoint/2010/main" val="26618645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401" y="2758530"/>
            <a:ext cx="2507699" cy="172774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1484"/>
          <a:stretch/>
        </p:blipFill>
        <p:spPr>
          <a:xfrm>
            <a:off x="5892401" y="4479510"/>
            <a:ext cx="2508649" cy="2034014"/>
          </a:xfrm>
          <a:prstGeom prst="rect">
            <a:avLst/>
          </a:prstGeom>
        </p:spPr>
      </p:pic>
      <p:sp>
        <p:nvSpPr>
          <p:cNvPr id="10" name="Content Placeholder 3"/>
          <p:cNvSpPr txBox="1">
            <a:spLocks/>
          </p:cNvSpPr>
          <p:nvPr/>
        </p:nvSpPr>
        <p:spPr>
          <a:xfrm>
            <a:off x="501468" y="1611397"/>
            <a:ext cx="5214899" cy="445576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en-US" sz="2800" b="1" dirty="0" smtClean="0">
                <a:solidFill>
                  <a:srgbClr val="1F5577"/>
                </a:solidFill>
                <a:latin typeface="Gentium Basic" pitchFamily="2" charset="0"/>
                <a:ea typeface="Tahoma" pitchFamily="34" charset="0"/>
                <a:cs typeface="Tahoma" pitchFamily="34" charset="0"/>
              </a:rPr>
              <a:t>To the </a:t>
            </a:r>
            <a:r>
              <a:rPr lang="en-US" sz="4400" b="1" dirty="0" smtClean="0">
                <a:solidFill>
                  <a:srgbClr val="1F5577"/>
                </a:solidFill>
                <a:latin typeface="Gentium Basic" pitchFamily="2" charset="0"/>
                <a:ea typeface="Tahoma" pitchFamily="34" charset="0"/>
                <a:cs typeface="Tahoma" pitchFamily="34" charset="0"/>
              </a:rPr>
              <a:t>ocean</a:t>
            </a:r>
            <a:endParaRPr lang="en-US" sz="2800" b="1" dirty="0" smtClean="0">
              <a:solidFill>
                <a:srgbClr val="1F5577"/>
              </a:solidFill>
              <a:latin typeface="Gentium Basic" pitchFamily="2" charset="0"/>
              <a:ea typeface="Tahoma" pitchFamily="34" charset="0"/>
              <a:cs typeface="Tahoma" pitchFamily="34" charset="0"/>
            </a:endParaRPr>
          </a:p>
          <a:p>
            <a:pPr marL="0" indent="0">
              <a:buNone/>
            </a:pPr>
            <a:r>
              <a:rPr lang="en-US" sz="4000" b="1" dirty="0" smtClean="0">
                <a:solidFill>
                  <a:srgbClr val="1F5577"/>
                </a:solidFill>
                <a:latin typeface="Gentium Basic" pitchFamily="2" charset="0"/>
                <a:ea typeface="Tahoma" pitchFamily="34" charset="0"/>
                <a:cs typeface="Tahoma" pitchFamily="34" charset="0"/>
              </a:rPr>
              <a:t>OR…</a:t>
            </a:r>
          </a:p>
          <a:p>
            <a:pPr>
              <a:buNone/>
            </a:pPr>
            <a:r>
              <a:rPr lang="en-US" sz="2800" b="1" dirty="0" smtClean="0">
                <a:solidFill>
                  <a:srgbClr val="1F5577"/>
                </a:solidFill>
                <a:latin typeface="Gentium Basic" pitchFamily="2" charset="0"/>
                <a:ea typeface="Tahoma" pitchFamily="34" charset="0"/>
                <a:cs typeface="Tahoma" pitchFamily="34" charset="0"/>
              </a:rPr>
              <a:t>Used for </a:t>
            </a:r>
            <a:r>
              <a:rPr lang="en-US" sz="4400" b="1" dirty="0" smtClean="0">
                <a:solidFill>
                  <a:srgbClr val="1F5577"/>
                </a:solidFill>
                <a:latin typeface="Gentium Basic" pitchFamily="2" charset="0"/>
                <a:ea typeface="Tahoma" pitchFamily="34" charset="0"/>
                <a:cs typeface="Tahoma" pitchFamily="34" charset="0"/>
              </a:rPr>
              <a:t>irrigation</a:t>
            </a:r>
          </a:p>
          <a:p>
            <a:pPr marL="0" indent="0">
              <a:buNone/>
            </a:pPr>
            <a:r>
              <a:rPr lang="en-US" sz="4000" b="1" dirty="0" smtClean="0">
                <a:solidFill>
                  <a:srgbClr val="1F5577"/>
                </a:solidFill>
                <a:latin typeface="Gentium Basic" pitchFamily="2" charset="0"/>
                <a:ea typeface="Tahoma" pitchFamily="34" charset="0"/>
                <a:cs typeface="Tahoma" pitchFamily="34" charset="0"/>
              </a:rPr>
              <a:t>OR…</a:t>
            </a:r>
            <a:endParaRPr lang="en-US" sz="4400" b="1" dirty="0" smtClean="0">
              <a:solidFill>
                <a:srgbClr val="1F5577"/>
              </a:solidFill>
              <a:latin typeface="Gentium Basic" pitchFamily="2" charset="0"/>
              <a:ea typeface="Tahoma" pitchFamily="34" charset="0"/>
              <a:cs typeface="Tahoma" pitchFamily="34" charset="0"/>
            </a:endParaRPr>
          </a:p>
          <a:p>
            <a:pPr>
              <a:buNone/>
            </a:pPr>
            <a:r>
              <a:rPr lang="en-US" sz="2800" b="1" dirty="0" smtClean="0">
                <a:solidFill>
                  <a:srgbClr val="1F5577"/>
                </a:solidFill>
                <a:latin typeface="Gentium Basic" pitchFamily="2" charset="0"/>
                <a:ea typeface="Tahoma" pitchFamily="34" charset="0"/>
                <a:cs typeface="Tahoma" pitchFamily="34" charset="0"/>
              </a:rPr>
              <a:t>To our </a:t>
            </a:r>
            <a:r>
              <a:rPr lang="en-US" sz="4400" b="1" dirty="0" smtClean="0">
                <a:solidFill>
                  <a:srgbClr val="1F5577"/>
                </a:solidFill>
                <a:latin typeface="Gentium Basic" pitchFamily="2" charset="0"/>
                <a:ea typeface="Tahoma" pitchFamily="34" charset="0"/>
                <a:cs typeface="Tahoma" pitchFamily="34" charset="0"/>
              </a:rPr>
              <a:t>tap water</a:t>
            </a:r>
            <a:endParaRPr lang="en-US" sz="3200" b="1" dirty="0">
              <a:solidFill>
                <a:srgbClr val="1F5577"/>
              </a:solidFill>
              <a:latin typeface="Gentium Basic" pitchFamily="2" charset="0"/>
              <a:ea typeface="Tahoma" pitchFamily="34" charset="0"/>
              <a:cs typeface="Tahoma"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0577" y="1019765"/>
            <a:ext cx="2514049" cy="1739764"/>
          </a:xfrm>
          <a:prstGeom prst="rect">
            <a:avLst/>
          </a:prstGeom>
        </p:spPr>
      </p:pic>
      <p:pic>
        <p:nvPicPr>
          <p:cNvPr id="7" name="Picture 6" descr="heading.gif"/>
          <p:cNvPicPr>
            <a:picLocks noChangeAspect="1"/>
          </p:cNvPicPr>
          <p:nvPr/>
        </p:nvPicPr>
        <p:blipFill>
          <a:blip r:embed="rId6" cstate="print"/>
          <a:stretch>
            <a:fillRect/>
          </a:stretch>
        </p:blipFill>
        <p:spPr>
          <a:xfrm>
            <a:off x="-1" y="285750"/>
            <a:ext cx="9144001" cy="558800"/>
          </a:xfrm>
          <a:prstGeom prst="rect">
            <a:avLst/>
          </a:prstGeom>
        </p:spPr>
      </p:pic>
      <p:sp>
        <p:nvSpPr>
          <p:cNvPr id="9" name="Rectangle 8"/>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Where does the water go? </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41925410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249" y="970620"/>
            <a:ext cx="8546343" cy="5544480"/>
          </a:xfrm>
        </p:spPr>
        <p:txBody>
          <a:bodyPr>
            <a:noAutofit/>
          </a:bodyPr>
          <a:lstStyle/>
          <a:p>
            <a:pPr marL="0" indent="0">
              <a:buNone/>
            </a:pPr>
            <a:r>
              <a:rPr lang="en-US" sz="4000" b="1" dirty="0" smtClean="0">
                <a:solidFill>
                  <a:srgbClr val="1F5577"/>
                </a:solidFill>
                <a:latin typeface="Gentium Basic" pitchFamily="2" charset="0"/>
                <a:ea typeface="Tahoma" pitchFamily="34" charset="0"/>
                <a:cs typeface="Tahoma" pitchFamily="34" charset="0"/>
              </a:rPr>
              <a:t>Conserve</a:t>
            </a:r>
            <a:r>
              <a:rPr lang="en-US" sz="3200" b="1" dirty="0" smtClean="0">
                <a:solidFill>
                  <a:srgbClr val="1F5577"/>
                </a:solidFill>
                <a:latin typeface="Gentium Basic" pitchFamily="2" charset="0"/>
                <a:ea typeface="Tahoma" pitchFamily="34" charset="0"/>
                <a:cs typeface="Tahoma" pitchFamily="34" charset="0"/>
              </a:rPr>
              <a:t>- </a:t>
            </a:r>
            <a:r>
              <a:rPr lang="en-US" sz="3200" b="1" dirty="0">
                <a:solidFill>
                  <a:srgbClr val="1F5577"/>
                </a:solidFill>
                <a:latin typeface="Gentium Basic" pitchFamily="2" charset="0"/>
                <a:ea typeface="Tahoma" pitchFamily="34" charset="0"/>
                <a:cs typeface="Tahoma" pitchFamily="34" charset="0"/>
              </a:rPr>
              <a:t>reduce quantity of water </a:t>
            </a:r>
            <a:r>
              <a:rPr lang="en-US" sz="3200" b="1" dirty="0" smtClean="0">
                <a:solidFill>
                  <a:srgbClr val="1F5577"/>
                </a:solidFill>
                <a:latin typeface="Gentium Basic" pitchFamily="2" charset="0"/>
                <a:ea typeface="Tahoma" pitchFamily="34" charset="0"/>
                <a:cs typeface="Tahoma" pitchFamily="34" charset="0"/>
              </a:rPr>
              <a:t>used</a:t>
            </a:r>
          </a:p>
          <a:p>
            <a:pPr>
              <a:buFont typeface="Arial" pitchFamily="34" charset="0"/>
              <a:buChar char="•"/>
            </a:pPr>
            <a:r>
              <a:rPr lang="en-US" sz="2400" b="1" dirty="0">
                <a:solidFill>
                  <a:schemeClr val="bg1"/>
                </a:solidFill>
                <a:latin typeface="Gentium Basic" pitchFamily="2" charset="0"/>
                <a:ea typeface="Tahoma" pitchFamily="34" charset="0"/>
                <a:cs typeface="Tahoma" pitchFamily="34" charset="0"/>
              </a:rPr>
              <a:t>Don’t let it </a:t>
            </a:r>
            <a:r>
              <a:rPr lang="en-US" sz="2400" b="1" dirty="0" smtClean="0">
                <a:solidFill>
                  <a:schemeClr val="bg1"/>
                </a:solidFill>
                <a:latin typeface="Gentium Basic" pitchFamily="2" charset="0"/>
                <a:ea typeface="Tahoma" pitchFamily="34" charset="0"/>
                <a:cs typeface="Tahoma" pitchFamily="34" charset="0"/>
              </a:rPr>
              <a:t>run - Fix </a:t>
            </a:r>
            <a:r>
              <a:rPr lang="en-US" sz="2400" b="1" dirty="0">
                <a:solidFill>
                  <a:schemeClr val="bg1"/>
                </a:solidFill>
                <a:latin typeface="Gentium Basic" pitchFamily="2" charset="0"/>
                <a:ea typeface="Tahoma" pitchFamily="34" charset="0"/>
                <a:cs typeface="Tahoma" pitchFamily="34" charset="0"/>
              </a:rPr>
              <a:t>the </a:t>
            </a:r>
            <a:r>
              <a:rPr lang="en-US" sz="2400" b="1" dirty="0" smtClean="0">
                <a:solidFill>
                  <a:schemeClr val="bg1"/>
                </a:solidFill>
                <a:latin typeface="Gentium Basic" pitchFamily="2" charset="0"/>
                <a:ea typeface="Tahoma" pitchFamily="34" charset="0"/>
                <a:cs typeface="Tahoma" pitchFamily="34" charset="0"/>
              </a:rPr>
              <a:t>drip!</a:t>
            </a:r>
          </a:p>
          <a:p>
            <a:pPr>
              <a:buFont typeface="Arial" pitchFamily="34" charset="0"/>
              <a:buChar char="•"/>
            </a:pPr>
            <a:r>
              <a:rPr lang="en-US" sz="2400" b="1" dirty="0">
                <a:solidFill>
                  <a:schemeClr val="bg1"/>
                </a:solidFill>
                <a:latin typeface="Gentium Basic" pitchFamily="2" charset="0"/>
                <a:ea typeface="Tahoma" pitchFamily="34" charset="0"/>
                <a:cs typeface="Tahoma" pitchFamily="34" charset="0"/>
              </a:rPr>
              <a:t>Close the </a:t>
            </a:r>
            <a:r>
              <a:rPr lang="en-US" sz="2400" b="1" dirty="0" smtClean="0">
                <a:solidFill>
                  <a:schemeClr val="bg1"/>
                </a:solidFill>
                <a:latin typeface="Gentium Basic" pitchFamily="2" charset="0"/>
                <a:ea typeface="Tahoma" pitchFamily="34" charset="0"/>
                <a:cs typeface="Tahoma" pitchFamily="34" charset="0"/>
              </a:rPr>
              <a:t>hose </a:t>
            </a:r>
          </a:p>
          <a:p>
            <a:pPr>
              <a:buFont typeface="Arial" pitchFamily="34" charset="0"/>
              <a:buChar char="•"/>
            </a:pPr>
            <a:r>
              <a:rPr lang="en-US" sz="2400" b="1" dirty="0">
                <a:solidFill>
                  <a:schemeClr val="bg1"/>
                </a:solidFill>
                <a:latin typeface="Gentium Basic" pitchFamily="2" charset="0"/>
                <a:ea typeface="Tahoma" pitchFamily="34" charset="0"/>
                <a:cs typeface="Tahoma" pitchFamily="34" charset="0"/>
              </a:rPr>
              <a:t>Irrigate </a:t>
            </a:r>
            <a:r>
              <a:rPr lang="en-US" sz="2400" b="1" dirty="0" smtClean="0">
                <a:solidFill>
                  <a:schemeClr val="bg1"/>
                </a:solidFill>
                <a:latin typeface="Gentium Basic" pitchFamily="2" charset="0"/>
                <a:ea typeface="Tahoma" pitchFamily="34" charset="0"/>
                <a:cs typeface="Tahoma" pitchFamily="34" charset="0"/>
              </a:rPr>
              <a:t>Wisely</a:t>
            </a:r>
          </a:p>
          <a:p>
            <a:pPr>
              <a:buFont typeface="Arial" pitchFamily="34" charset="0"/>
              <a:buChar char="•"/>
            </a:pPr>
            <a:r>
              <a:rPr lang="en-US" sz="2400" b="1" dirty="0">
                <a:solidFill>
                  <a:schemeClr val="bg1"/>
                </a:solidFill>
                <a:latin typeface="Gentium Basic" pitchFamily="2" charset="0"/>
                <a:ea typeface="Tahoma" pitchFamily="34" charset="0"/>
                <a:cs typeface="Tahoma" pitchFamily="34" charset="0"/>
              </a:rPr>
              <a:t>Check the </a:t>
            </a:r>
            <a:r>
              <a:rPr lang="en-US" sz="2400" b="1" dirty="0" smtClean="0">
                <a:solidFill>
                  <a:schemeClr val="bg1"/>
                </a:solidFill>
                <a:latin typeface="Gentium Basic" pitchFamily="2" charset="0"/>
                <a:ea typeface="Tahoma" pitchFamily="34" charset="0"/>
                <a:cs typeface="Tahoma" pitchFamily="34" charset="0"/>
              </a:rPr>
              <a:t>plumbing </a:t>
            </a:r>
          </a:p>
          <a:p>
            <a:pPr>
              <a:buFont typeface="Arial" pitchFamily="34" charset="0"/>
              <a:buChar char="•"/>
            </a:pPr>
            <a:r>
              <a:rPr lang="en-US" sz="2400" b="1" dirty="0" smtClean="0">
                <a:solidFill>
                  <a:schemeClr val="bg1"/>
                </a:solidFill>
                <a:latin typeface="Gentium Basic" pitchFamily="2" charset="0"/>
                <a:ea typeface="Tahoma" pitchFamily="34" charset="0"/>
                <a:cs typeface="Tahoma" pitchFamily="34" charset="0"/>
              </a:rPr>
              <a:t>Take the </a:t>
            </a:r>
            <a:r>
              <a:rPr lang="en-US" sz="2400" b="1" dirty="0">
                <a:solidFill>
                  <a:schemeClr val="bg1"/>
                </a:solidFill>
                <a:latin typeface="Gentium Basic" pitchFamily="2" charset="0"/>
                <a:ea typeface="Tahoma" pitchFamily="34" charset="0"/>
                <a:cs typeface="Tahoma" pitchFamily="34" charset="0"/>
              </a:rPr>
              <a:t>5 Minute </a:t>
            </a:r>
            <a:r>
              <a:rPr lang="en-US" sz="2400" b="1" dirty="0" smtClean="0">
                <a:solidFill>
                  <a:schemeClr val="bg1"/>
                </a:solidFill>
                <a:latin typeface="Gentium Basic" pitchFamily="2" charset="0"/>
                <a:ea typeface="Tahoma" pitchFamily="34" charset="0"/>
                <a:cs typeface="Tahoma" pitchFamily="34" charset="0"/>
              </a:rPr>
              <a:t>Challenge!</a:t>
            </a:r>
          </a:p>
          <a:p>
            <a:pPr marL="0" indent="0">
              <a:buNone/>
            </a:pPr>
            <a:r>
              <a:rPr lang="en-US" sz="2400" b="1" dirty="0" smtClean="0">
                <a:solidFill>
                  <a:schemeClr val="bg1"/>
                </a:solidFill>
                <a:latin typeface="Gentium Basic" pitchFamily="2" charset="0"/>
                <a:ea typeface="Tahoma" pitchFamily="34" charset="0"/>
                <a:cs typeface="Tahoma" pitchFamily="34" charset="0"/>
              </a:rPr>
              <a:t>An average shower in the U.S. is 8 minutes long, and uses about 2 gallons of water per minute– that’s about 16 gallons for one shower!</a:t>
            </a:r>
          </a:p>
          <a:p>
            <a:pPr marL="0" indent="0">
              <a:buNone/>
            </a:pPr>
            <a:r>
              <a:rPr lang="en-US" sz="2400" b="1" dirty="0" smtClean="0">
                <a:solidFill>
                  <a:schemeClr val="bg1"/>
                </a:solidFill>
                <a:latin typeface="Gentium Basic" pitchFamily="2" charset="0"/>
                <a:ea typeface="Tahoma" pitchFamily="34" charset="0"/>
                <a:cs typeface="Tahoma" pitchFamily="34" charset="0"/>
              </a:rPr>
              <a:t>By taking a shower that’s 5 minutes or less, you can save </a:t>
            </a:r>
            <a:r>
              <a:rPr lang="en-US" sz="2800" b="1" dirty="0" smtClean="0">
                <a:solidFill>
                  <a:schemeClr val="bg1"/>
                </a:solidFill>
                <a:latin typeface="Gentium Basic" pitchFamily="2" charset="0"/>
                <a:ea typeface="Tahoma" pitchFamily="34" charset="0"/>
                <a:cs typeface="Tahoma" pitchFamily="34" charset="0"/>
              </a:rPr>
              <a:t>6 gallons</a:t>
            </a:r>
            <a:r>
              <a:rPr lang="en-US" sz="2400" b="1" dirty="0" smtClean="0">
                <a:solidFill>
                  <a:schemeClr val="bg1"/>
                </a:solidFill>
                <a:latin typeface="Gentium Basic" pitchFamily="2" charset="0"/>
                <a:ea typeface="Tahoma" pitchFamily="34" charset="0"/>
                <a:cs typeface="Tahoma" pitchFamily="34" charset="0"/>
              </a:rPr>
              <a:t> each day. That’s </a:t>
            </a:r>
            <a:r>
              <a:rPr lang="en-US" sz="2800" b="1" dirty="0" smtClean="0">
                <a:solidFill>
                  <a:schemeClr val="bg1"/>
                </a:solidFill>
                <a:latin typeface="Gentium Basic" pitchFamily="2" charset="0"/>
                <a:ea typeface="Tahoma" pitchFamily="34" charset="0"/>
                <a:cs typeface="Tahoma" pitchFamily="34" charset="0"/>
              </a:rPr>
              <a:t>2,190 gallons </a:t>
            </a:r>
            <a:r>
              <a:rPr lang="en-US" sz="2400" b="1" dirty="0" smtClean="0">
                <a:solidFill>
                  <a:schemeClr val="bg1"/>
                </a:solidFill>
                <a:latin typeface="Gentium Basic" pitchFamily="2" charset="0"/>
                <a:ea typeface="Tahoma" pitchFamily="34" charset="0"/>
                <a:cs typeface="Tahoma" pitchFamily="34" charset="0"/>
              </a:rPr>
              <a:t>per year that </a:t>
            </a:r>
            <a:r>
              <a:rPr lang="en-US" sz="2800" b="1" dirty="0" smtClean="0">
                <a:solidFill>
                  <a:schemeClr val="bg1"/>
                </a:solidFill>
                <a:latin typeface="Gentium Basic" pitchFamily="2" charset="0"/>
                <a:ea typeface="Tahoma" pitchFamily="34" charset="0"/>
                <a:cs typeface="Tahoma" pitchFamily="34" charset="0"/>
              </a:rPr>
              <a:t>YOU</a:t>
            </a:r>
            <a:r>
              <a:rPr lang="en-US" sz="2400" b="1" dirty="0" smtClean="0">
                <a:solidFill>
                  <a:schemeClr val="bg1"/>
                </a:solidFill>
                <a:latin typeface="Gentium Basic" pitchFamily="2" charset="0"/>
                <a:ea typeface="Tahoma" pitchFamily="34" charset="0"/>
                <a:cs typeface="Tahoma" pitchFamily="34" charset="0"/>
              </a:rPr>
              <a:t> can save!</a:t>
            </a:r>
          </a:p>
          <a:p>
            <a:pPr marL="0" indent="0">
              <a:buNone/>
            </a:pPr>
            <a:endParaRPr lang="en-US" sz="3200" b="1" dirty="0">
              <a:solidFill>
                <a:schemeClr val="tx1"/>
              </a:solidFill>
              <a:latin typeface="Gentium Basic" pitchFamily="2" charset="0"/>
              <a:ea typeface="Tahoma" pitchFamily="34" charset="0"/>
              <a:cs typeface="Tahoma" pitchFamily="34" charset="0"/>
            </a:endParaRPr>
          </a:p>
        </p:txBody>
      </p:sp>
      <p:pic>
        <p:nvPicPr>
          <p:cNvPr id="6" name="Picture 5"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7" name="Rectangle 6"/>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What can we do?</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31145346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250" y="996265"/>
            <a:ext cx="8619821" cy="5339232"/>
          </a:xfrm>
        </p:spPr>
        <p:txBody>
          <a:bodyPr>
            <a:noAutofit/>
          </a:bodyPr>
          <a:lstStyle/>
          <a:p>
            <a:pPr marL="0" lvl="2" indent="0">
              <a:buNone/>
            </a:pPr>
            <a:r>
              <a:rPr lang="en-US" sz="4000" b="1" dirty="0" smtClean="0">
                <a:solidFill>
                  <a:srgbClr val="1F5577"/>
                </a:solidFill>
                <a:latin typeface="Gentium Basic" pitchFamily="2" charset="0"/>
                <a:ea typeface="Tahoma" pitchFamily="34" charset="0"/>
                <a:cs typeface="Tahoma" pitchFamily="34" charset="0"/>
              </a:rPr>
              <a:t>Protect-</a:t>
            </a:r>
            <a:r>
              <a:rPr lang="en-US" sz="2800" b="1" dirty="0" smtClean="0">
                <a:solidFill>
                  <a:srgbClr val="1F5577"/>
                </a:solidFill>
                <a:latin typeface="Gentium Basic" pitchFamily="2" charset="0"/>
                <a:ea typeface="Tahoma" pitchFamily="34" charset="0"/>
                <a:cs typeface="Tahoma" pitchFamily="34" charset="0"/>
              </a:rPr>
              <a:t>Uphold </a:t>
            </a:r>
            <a:r>
              <a:rPr lang="en-US" sz="2800" b="1" dirty="0">
                <a:solidFill>
                  <a:srgbClr val="1F5577"/>
                </a:solidFill>
                <a:latin typeface="Gentium Basic" pitchFamily="2" charset="0"/>
                <a:ea typeface="Tahoma" pitchFamily="34" charset="0"/>
                <a:cs typeface="Tahoma" pitchFamily="34" charset="0"/>
              </a:rPr>
              <a:t>or improve the quality of </a:t>
            </a:r>
            <a:r>
              <a:rPr lang="en-US" sz="2800" b="1" dirty="0" smtClean="0">
                <a:solidFill>
                  <a:srgbClr val="1F5577"/>
                </a:solidFill>
                <a:latin typeface="Gentium Basic" pitchFamily="2" charset="0"/>
                <a:ea typeface="Tahoma" pitchFamily="34" charset="0"/>
                <a:cs typeface="Tahoma" pitchFamily="34" charset="0"/>
              </a:rPr>
              <a:t>water</a:t>
            </a:r>
            <a:endParaRPr lang="en-US" sz="2600" b="1" dirty="0" smtClean="0">
              <a:solidFill>
                <a:srgbClr val="1F5577"/>
              </a:solidFill>
              <a:latin typeface="Gentium Basic" pitchFamily="2" charset="0"/>
              <a:ea typeface="Tahoma" pitchFamily="34" charset="0"/>
              <a:cs typeface="Tahoma" pitchFamily="34" charset="0"/>
            </a:endParaRPr>
          </a:p>
          <a:p>
            <a:pPr marL="365760" lvl="2" indent="-28575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Pick </a:t>
            </a:r>
            <a:r>
              <a:rPr lang="en-US" sz="2800" b="1" dirty="0">
                <a:solidFill>
                  <a:schemeClr val="bg1"/>
                </a:solidFill>
                <a:latin typeface="Gentium Basic" pitchFamily="2" charset="0"/>
                <a:ea typeface="Tahoma" pitchFamily="34" charset="0"/>
                <a:cs typeface="Tahoma" pitchFamily="34" charset="0"/>
              </a:rPr>
              <a:t>up litter in your neighborhood and on your school grounds</a:t>
            </a:r>
            <a:r>
              <a:rPr lang="en-US" sz="2800" b="1" dirty="0" smtClean="0">
                <a:solidFill>
                  <a:schemeClr val="bg1"/>
                </a:solidFill>
                <a:latin typeface="Gentium Basic" pitchFamily="2" charset="0"/>
                <a:ea typeface="Tahoma" pitchFamily="34" charset="0"/>
                <a:cs typeface="Tahoma" pitchFamily="34" charset="0"/>
              </a:rPr>
              <a:t>.</a:t>
            </a:r>
          </a:p>
          <a:p>
            <a:pPr marL="342900" lvl="2" indent="-34290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Household hazardous waste collection day</a:t>
            </a:r>
            <a:endParaRPr lang="en-US" sz="2800" b="1" dirty="0">
              <a:solidFill>
                <a:schemeClr val="bg1"/>
              </a:solidFill>
              <a:latin typeface="Gentium Basic" pitchFamily="2" charset="0"/>
              <a:ea typeface="Tahoma" pitchFamily="34" charset="0"/>
              <a:cs typeface="Tahoma" pitchFamily="34" charset="0"/>
            </a:endParaRPr>
          </a:p>
          <a:p>
            <a:pPr marL="342900" lvl="2" indent="-34290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Ride </a:t>
            </a:r>
            <a:r>
              <a:rPr lang="en-US" sz="2800" b="1" dirty="0">
                <a:solidFill>
                  <a:schemeClr val="bg1"/>
                </a:solidFill>
                <a:latin typeface="Gentium Basic" pitchFamily="2" charset="0"/>
                <a:ea typeface="Tahoma" pitchFamily="34" charset="0"/>
                <a:cs typeface="Tahoma" pitchFamily="34" charset="0"/>
              </a:rPr>
              <a:t>a bike, walk, rollerblade or take a skateboard instead of taking the bus or riding in a car</a:t>
            </a:r>
            <a:r>
              <a:rPr lang="en-US" sz="2800" b="1" dirty="0" smtClean="0">
                <a:solidFill>
                  <a:schemeClr val="bg1"/>
                </a:solidFill>
                <a:latin typeface="Gentium Basic" pitchFamily="2" charset="0"/>
                <a:ea typeface="Tahoma" pitchFamily="34" charset="0"/>
                <a:cs typeface="Tahoma" pitchFamily="34" charset="0"/>
              </a:rPr>
              <a:t>.</a:t>
            </a:r>
          </a:p>
          <a:p>
            <a:pPr marL="342900" lvl="2" indent="-34290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Purchase </a:t>
            </a:r>
            <a:r>
              <a:rPr lang="en-US" sz="2800" b="1" dirty="0">
                <a:solidFill>
                  <a:schemeClr val="bg1"/>
                </a:solidFill>
                <a:latin typeface="Gentium Basic" pitchFamily="2" charset="0"/>
                <a:ea typeface="Tahoma" pitchFamily="34" charset="0"/>
                <a:cs typeface="Tahoma" pitchFamily="34" charset="0"/>
              </a:rPr>
              <a:t>"green" household cleaning alternatives </a:t>
            </a:r>
            <a:endParaRPr lang="en-US" sz="2800" b="1" dirty="0" smtClean="0">
              <a:solidFill>
                <a:schemeClr val="bg1"/>
              </a:solidFill>
              <a:latin typeface="Gentium Basic" pitchFamily="2" charset="0"/>
              <a:ea typeface="Tahoma" pitchFamily="34" charset="0"/>
              <a:cs typeface="Tahoma" pitchFamily="34" charset="0"/>
            </a:endParaRPr>
          </a:p>
          <a:p>
            <a:pPr marL="342900" lvl="2" indent="-34290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Don’t use pesticides</a:t>
            </a:r>
          </a:p>
          <a:p>
            <a:pPr marL="342900" lvl="2" indent="-342900">
              <a:buFont typeface="Arial" pitchFamily="34" charset="0"/>
              <a:buChar char="•"/>
            </a:pPr>
            <a:r>
              <a:rPr lang="en-US" sz="2800" b="1" dirty="0" smtClean="0">
                <a:solidFill>
                  <a:schemeClr val="bg1"/>
                </a:solidFill>
                <a:latin typeface="Gentium Basic" pitchFamily="2" charset="0"/>
                <a:ea typeface="Tahoma" pitchFamily="34" charset="0"/>
                <a:cs typeface="Tahoma" pitchFamily="34" charset="0"/>
              </a:rPr>
              <a:t>Never dump chemicals, waste or other toxins into a gutter or storm drain</a:t>
            </a:r>
            <a:endParaRPr lang="en-US" sz="2800" b="1" dirty="0">
              <a:solidFill>
                <a:schemeClr val="bg1"/>
              </a:solidFill>
              <a:latin typeface="Gentium Basic" pitchFamily="2" charset="0"/>
              <a:ea typeface="Tahoma" pitchFamily="34" charset="0"/>
              <a:cs typeface="Tahoma" pitchFamily="34" charset="0"/>
            </a:endParaRPr>
          </a:p>
          <a:p>
            <a:pPr marL="342900" lvl="2" indent="-342900">
              <a:buFont typeface="Arial" pitchFamily="34" charset="0"/>
              <a:buChar char="•"/>
            </a:pPr>
            <a:endParaRPr lang="en-US" sz="2400" b="1" dirty="0">
              <a:solidFill>
                <a:srgbClr val="1F5577"/>
              </a:solidFill>
              <a:latin typeface="Gentium Basic" pitchFamily="2" charset="0"/>
              <a:ea typeface="Tahoma" pitchFamily="34" charset="0"/>
              <a:cs typeface="Tahoma" pitchFamily="34" charset="0"/>
            </a:endParaRPr>
          </a:p>
        </p:txBody>
      </p:sp>
      <p:pic>
        <p:nvPicPr>
          <p:cNvPr id="5" name="Picture 4"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6" name="Rectangle 5"/>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What can we do?</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15956702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250" y="1461619"/>
            <a:ext cx="8089835" cy="3345625"/>
          </a:xfrm>
        </p:spPr>
        <p:txBody>
          <a:bodyPr>
            <a:noAutofit/>
          </a:bodyPr>
          <a:lstStyle/>
          <a:p>
            <a:pPr marL="0" indent="0" algn="ctr">
              <a:buNone/>
            </a:pPr>
            <a:r>
              <a:rPr lang="en-US" sz="5400" b="1" dirty="0" smtClean="0">
                <a:solidFill>
                  <a:srgbClr val="1F5577"/>
                </a:solidFill>
                <a:latin typeface="Gentium Basic" pitchFamily="2" charset="0"/>
                <a:ea typeface="Tahoma" pitchFamily="34" charset="0"/>
                <a:cs typeface="Tahoma" pitchFamily="34" charset="0"/>
              </a:rPr>
              <a:t>Share your knowledge…</a:t>
            </a:r>
            <a:endParaRPr lang="en-US" sz="4800" b="1" dirty="0" smtClean="0">
              <a:solidFill>
                <a:srgbClr val="1F5577"/>
              </a:solidFill>
              <a:latin typeface="Gentium Basic" pitchFamily="2" charset="0"/>
              <a:ea typeface="Tahoma" pitchFamily="34" charset="0"/>
              <a:cs typeface="Tahoma" pitchFamily="34" charset="0"/>
            </a:endParaRPr>
          </a:p>
          <a:p>
            <a:pPr marL="1645920">
              <a:buFont typeface="Arial" pitchFamily="34" charset="0"/>
              <a:buChar char="•"/>
            </a:pPr>
            <a:r>
              <a:rPr lang="en-US" sz="4400" dirty="0" smtClean="0">
                <a:solidFill>
                  <a:schemeClr val="accent3"/>
                </a:solidFill>
                <a:latin typeface="Gentium Basic" pitchFamily="2" charset="0"/>
                <a:ea typeface="Tahoma" pitchFamily="34" charset="0"/>
                <a:cs typeface="Tahoma" pitchFamily="34" charset="0"/>
              </a:rPr>
              <a:t>With your family</a:t>
            </a:r>
          </a:p>
          <a:p>
            <a:pPr marL="1645920">
              <a:buFont typeface="Arial" pitchFamily="34" charset="0"/>
              <a:buChar char="•"/>
            </a:pPr>
            <a:r>
              <a:rPr lang="en-US" sz="4400" dirty="0" smtClean="0">
                <a:solidFill>
                  <a:schemeClr val="accent3"/>
                </a:solidFill>
                <a:latin typeface="Gentium Basic" pitchFamily="2" charset="0"/>
                <a:ea typeface="Tahoma" pitchFamily="34" charset="0"/>
                <a:cs typeface="Tahoma" pitchFamily="34" charset="0"/>
              </a:rPr>
              <a:t>With your friends</a:t>
            </a:r>
          </a:p>
          <a:p>
            <a:pPr marL="1645920">
              <a:buFont typeface="Arial" pitchFamily="34" charset="0"/>
              <a:buChar char="•"/>
            </a:pPr>
            <a:r>
              <a:rPr lang="en-US" sz="4400" dirty="0" smtClean="0">
                <a:solidFill>
                  <a:schemeClr val="accent3"/>
                </a:solidFill>
                <a:latin typeface="Gentium Basic" pitchFamily="2" charset="0"/>
                <a:ea typeface="Tahoma" pitchFamily="34" charset="0"/>
                <a:cs typeface="Tahoma" pitchFamily="34" charset="0"/>
              </a:rPr>
              <a:t>With your neighbors </a:t>
            </a:r>
            <a:endParaRPr lang="en-US" sz="4400" dirty="0">
              <a:solidFill>
                <a:schemeClr val="accent3"/>
              </a:solidFill>
              <a:latin typeface="Gentium Basic" pitchFamily="2" charset="0"/>
              <a:ea typeface="Tahoma" pitchFamily="34" charset="0"/>
              <a:cs typeface="Tahoma" pitchFamily="34" charset="0"/>
            </a:endParaRPr>
          </a:p>
        </p:txBody>
      </p:sp>
      <p:pic>
        <p:nvPicPr>
          <p:cNvPr id="5" name="Picture 4"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7" name="Rectangle 6"/>
          <p:cNvSpPr/>
          <p:nvPr/>
        </p:nvSpPr>
        <p:spPr>
          <a:xfrm>
            <a:off x="240210" y="41093"/>
            <a:ext cx="8686814" cy="1107996"/>
          </a:xfrm>
          <a:prstGeom prst="rect">
            <a:avLst/>
          </a:prstGeom>
        </p:spPr>
        <p:txBody>
          <a:bodyPr wrap="square">
            <a:spAutoFit/>
          </a:bodyPr>
          <a:lstStyle/>
          <a:p>
            <a:r>
              <a:rPr lang="en-US" sz="6600" b="1" dirty="0" smtClean="0">
                <a:solidFill>
                  <a:srgbClr val="1F5577"/>
                </a:solidFill>
                <a:latin typeface="AHDN" pitchFamily="2" charset="0"/>
                <a:ea typeface="Tahoma" pitchFamily="34" charset="0"/>
                <a:cs typeface="Tahoma" pitchFamily="34" charset="0"/>
              </a:rPr>
              <a:t>What can we do?</a:t>
            </a:r>
            <a:endParaRPr lang="en-US" sz="66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5227893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240210" y="73749"/>
            <a:ext cx="8686814" cy="830997"/>
          </a:xfrm>
          <a:prstGeom prst="rect">
            <a:avLst/>
          </a:prstGeom>
        </p:spPr>
        <p:txBody>
          <a:bodyPr wrap="square">
            <a:spAutoFit/>
          </a:bodyPr>
          <a:lstStyle/>
          <a:p>
            <a:r>
              <a:rPr lang="en-US" sz="4800" b="1" dirty="0" smtClean="0">
                <a:solidFill>
                  <a:srgbClr val="1F5577"/>
                </a:solidFill>
                <a:latin typeface="AHDN" pitchFamily="2" charset="0"/>
                <a:ea typeface="Tahoma" pitchFamily="34" charset="0"/>
                <a:cs typeface="Tahoma" pitchFamily="34" charset="0"/>
              </a:rPr>
              <a:t>Activity</a:t>
            </a:r>
            <a:r>
              <a:rPr lang="en-US" sz="4800" b="1" dirty="0" smtClean="0">
                <a:solidFill>
                  <a:srgbClr val="1F5577"/>
                </a:solidFill>
                <a:latin typeface="Gentium Basic" pitchFamily="2" charset="0"/>
                <a:ea typeface="Tahoma" pitchFamily="34" charset="0"/>
                <a:cs typeface="Tahoma" pitchFamily="34" charset="0"/>
              </a:rPr>
              <a:t>:</a:t>
            </a:r>
            <a:r>
              <a:rPr lang="en-US" sz="4800" b="1" dirty="0" smtClean="0">
                <a:solidFill>
                  <a:srgbClr val="1F5577"/>
                </a:solidFill>
                <a:latin typeface="AHDN" pitchFamily="2" charset="0"/>
                <a:ea typeface="Tahoma" pitchFamily="34" charset="0"/>
                <a:cs typeface="Tahoma" pitchFamily="34" charset="0"/>
              </a:rPr>
              <a:t> Build your own Aquifer</a:t>
            </a:r>
            <a:endParaRPr lang="en-US" sz="4800" dirty="0">
              <a:solidFill>
                <a:srgbClr val="1F5577"/>
              </a:solidFill>
              <a:latin typeface="AHDN" pitchFamily="2" charset="0"/>
              <a:ea typeface="Tahoma" pitchFamily="34" charset="0"/>
              <a:cs typeface="Tahoma" pitchFamily="34" charset="0"/>
            </a:endParaRPr>
          </a:p>
        </p:txBody>
      </p:sp>
      <p:pic>
        <p:nvPicPr>
          <p:cNvPr id="10" name="Picture 9" descr="Supplies.gif"/>
          <p:cNvPicPr>
            <a:picLocks noChangeAspect="1"/>
          </p:cNvPicPr>
          <p:nvPr/>
        </p:nvPicPr>
        <p:blipFill>
          <a:blip r:embed="rId4" cstate="print"/>
          <a:stretch>
            <a:fillRect/>
          </a:stretch>
        </p:blipFill>
        <p:spPr>
          <a:xfrm>
            <a:off x="1795780" y="1047498"/>
            <a:ext cx="5821645" cy="5752311"/>
          </a:xfrm>
          <a:prstGeom prst="rect">
            <a:avLst/>
          </a:prstGeom>
        </p:spPr>
      </p:pic>
      <p:sp>
        <p:nvSpPr>
          <p:cNvPr id="4" name="Rectangle 3"/>
          <p:cNvSpPr/>
          <p:nvPr/>
        </p:nvSpPr>
        <p:spPr>
          <a:xfrm>
            <a:off x="-1" y="6582067"/>
            <a:ext cx="8352737" cy="276999"/>
          </a:xfrm>
          <a:prstGeom prst="rect">
            <a:avLst/>
          </a:prstGeom>
        </p:spPr>
        <p:txBody>
          <a:bodyPr wrap="square">
            <a:spAutoFit/>
          </a:bodyPr>
          <a:lstStyle/>
          <a:p>
            <a:r>
              <a:rPr lang="en-US" sz="1200" dirty="0"/>
              <a:t>http://water.epa.gov/learn/kids/drinkingwater/teachers_4-8.cfm</a:t>
            </a:r>
          </a:p>
        </p:txBody>
      </p:sp>
    </p:spTree>
    <p:extLst>
      <p:ext uri="{BB962C8B-B14F-4D97-AF65-F5344CB8AC3E}">
        <p14:creationId xmlns:p14="http://schemas.microsoft.com/office/powerpoint/2010/main" val="132161368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884" y="2260838"/>
            <a:ext cx="4000500" cy="2667000"/>
          </a:xfrm>
          <a:prstGeom prst="rect">
            <a:avLst/>
          </a:prstGeom>
          <a:solidFill>
            <a:srgbClr val="1F5577"/>
          </a:solidFill>
          <a:ln w="101600">
            <a:solidFill>
              <a:srgbClr val="1F5577"/>
            </a:solidFill>
          </a:ln>
        </p:spPr>
      </p:pic>
      <p:pic>
        <p:nvPicPr>
          <p:cNvPr id="6" name="Picture 5"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8" name="Rectangle 7"/>
          <p:cNvSpPr/>
          <p:nvPr/>
        </p:nvSpPr>
        <p:spPr>
          <a:xfrm>
            <a:off x="290535" y="3811260"/>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cooling</a:t>
            </a:r>
            <a:endParaRPr lang="en-US" sz="6000" dirty="0">
              <a:solidFill>
                <a:srgbClr val="E9F7F7"/>
              </a:solidFill>
              <a:latin typeface="Tahoma" pitchFamily="34" charset="0"/>
              <a:ea typeface="Tahoma" pitchFamily="34" charset="0"/>
              <a:cs typeface="Tahoma" pitchFamily="34" charset="0"/>
            </a:endParaRPr>
          </a:p>
        </p:txBody>
      </p:sp>
      <p:pic>
        <p:nvPicPr>
          <p:cNvPr id="9" name="Picture 8" descr="funwater.gif"/>
          <p:cNvPicPr>
            <a:picLocks noChangeAspect="1"/>
          </p:cNvPicPr>
          <p:nvPr/>
        </p:nvPicPr>
        <p:blipFill>
          <a:blip r:embed="rId5" cstate="print"/>
          <a:stretch>
            <a:fillRect/>
          </a:stretch>
        </p:blipFill>
        <p:spPr>
          <a:xfrm>
            <a:off x="1378508" y="1522640"/>
            <a:ext cx="4039227" cy="4633230"/>
          </a:xfrm>
          <a:prstGeom prst="rect">
            <a:avLst/>
          </a:prstGeom>
        </p:spPr>
      </p:pic>
      <p:sp>
        <p:nvSpPr>
          <p:cNvPr id="11" name="Rectangle 10"/>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37701196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000"/>
                                  </p:stCondLst>
                                  <p:iterate type="lt">
                                    <p:tmPct val="10000"/>
                                  </p:iterate>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5181" y="1631106"/>
            <a:ext cx="4606481" cy="4524315"/>
          </a:xfrm>
          <a:prstGeom prst="rect">
            <a:avLst/>
          </a:prstGeom>
        </p:spPr>
        <p:txBody>
          <a:bodyPr wrap="square">
            <a:spAutoFit/>
          </a:bodyPr>
          <a:lstStyle/>
          <a:p>
            <a:pPr marL="342900" indent="-342900">
              <a:buFont typeface="Arial" pitchFamily="34" charset="0"/>
              <a:buChar char="•"/>
            </a:pPr>
            <a:r>
              <a:rPr lang="en-US" b="1" dirty="0" smtClean="0">
                <a:solidFill>
                  <a:srgbClr val="1F5577"/>
                </a:solidFill>
                <a:latin typeface="Gentium Basic" pitchFamily="2" charset="0"/>
                <a:cs typeface="Arial" pitchFamily="34" charset="0"/>
              </a:rPr>
              <a:t>Would you drink this water?</a:t>
            </a:r>
          </a:p>
          <a:p>
            <a:pPr marL="342900" indent="-342900">
              <a:buFont typeface="Arial" pitchFamily="34" charset="0"/>
              <a:buChar char="•"/>
            </a:pPr>
            <a:r>
              <a:rPr lang="en-US" b="1" dirty="0" smtClean="0">
                <a:solidFill>
                  <a:srgbClr val="1F5577"/>
                </a:solidFill>
                <a:latin typeface="Gentium Basic" pitchFamily="2" charset="0"/>
                <a:cs typeface="Arial" pitchFamily="34" charset="0"/>
              </a:rPr>
              <a:t>What are some ways that we can prevent water from getting contaminated?</a:t>
            </a:r>
          </a:p>
          <a:p>
            <a:pPr marL="342900" indent="-342900">
              <a:buFont typeface="Arial" pitchFamily="34" charset="0"/>
              <a:buChar char="•"/>
            </a:pPr>
            <a:r>
              <a:rPr lang="en-US" b="1" dirty="0" smtClean="0">
                <a:solidFill>
                  <a:srgbClr val="1F5577"/>
                </a:solidFill>
                <a:latin typeface="Gentium Basic" pitchFamily="2" charset="0"/>
                <a:cs typeface="Arial" pitchFamily="34" charset="0"/>
              </a:rPr>
              <a:t>How can we protect water at home?</a:t>
            </a:r>
          </a:p>
          <a:p>
            <a:pPr marL="342900" indent="-342900">
              <a:buFont typeface="Arial" pitchFamily="34" charset="0"/>
              <a:buChar char="•"/>
            </a:pPr>
            <a:r>
              <a:rPr lang="en-US" b="1" dirty="0" smtClean="0">
                <a:solidFill>
                  <a:srgbClr val="1F5577"/>
                </a:solidFill>
                <a:latin typeface="Gentium Basic" pitchFamily="2" charset="0"/>
                <a:cs typeface="Arial" pitchFamily="34" charset="0"/>
              </a:rPr>
              <a:t>How can we protect water at school?</a:t>
            </a:r>
            <a:endParaRPr lang="en-US" b="1" dirty="0">
              <a:solidFill>
                <a:srgbClr val="1F5577"/>
              </a:solidFill>
              <a:latin typeface="Gentium Basic" pitchFamily="2" charset="0"/>
              <a:cs typeface="Arial" pitchFamily="34" charset="0"/>
            </a:endParaRPr>
          </a:p>
          <a:p>
            <a:pPr marL="342900" indent="-342900">
              <a:buFont typeface="Arial" pitchFamily="34" charset="0"/>
              <a:buChar char="•"/>
            </a:pPr>
            <a:r>
              <a:rPr lang="en-US" b="1" dirty="0" smtClean="0">
                <a:solidFill>
                  <a:srgbClr val="1F5577"/>
                </a:solidFill>
                <a:latin typeface="Gentium Basic" pitchFamily="2" charset="0"/>
                <a:cs typeface="Arial" pitchFamily="34" charset="0"/>
              </a:rPr>
              <a:t>How can we conserve water at home?</a:t>
            </a:r>
          </a:p>
          <a:p>
            <a:pPr marL="342900" indent="-342900">
              <a:buFont typeface="Arial" pitchFamily="34" charset="0"/>
              <a:buChar char="•"/>
            </a:pPr>
            <a:r>
              <a:rPr lang="en-US" b="1" dirty="0" smtClean="0">
                <a:solidFill>
                  <a:srgbClr val="1F5577"/>
                </a:solidFill>
                <a:latin typeface="Gentium Basic" pitchFamily="2" charset="0"/>
                <a:cs typeface="Arial" pitchFamily="34" charset="0"/>
              </a:rPr>
              <a:t>How can we conserve water at school?</a:t>
            </a:r>
          </a:p>
        </p:txBody>
      </p:sp>
      <p:pic>
        <p:nvPicPr>
          <p:cNvPr id="5" name="Picture 4"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7" name="Rectangle 6"/>
          <p:cNvSpPr/>
          <p:nvPr/>
        </p:nvSpPr>
        <p:spPr>
          <a:xfrm>
            <a:off x="240210" y="57421"/>
            <a:ext cx="8686814" cy="1015663"/>
          </a:xfrm>
          <a:prstGeom prst="rect">
            <a:avLst/>
          </a:prstGeom>
        </p:spPr>
        <p:txBody>
          <a:bodyPr wrap="square">
            <a:spAutoFit/>
          </a:bodyPr>
          <a:lstStyle/>
          <a:p>
            <a:r>
              <a:rPr lang="en-US" sz="6000" b="1" dirty="0" smtClean="0">
                <a:solidFill>
                  <a:srgbClr val="1F5577"/>
                </a:solidFill>
                <a:latin typeface="AHDN" pitchFamily="2" charset="0"/>
                <a:ea typeface="Tahoma" pitchFamily="34" charset="0"/>
                <a:cs typeface="Tahoma" pitchFamily="34" charset="0"/>
              </a:rPr>
              <a:t>Water… What can we do?</a:t>
            </a:r>
            <a:endParaRPr lang="en-US" sz="6000" dirty="0">
              <a:solidFill>
                <a:srgbClr val="1F5577"/>
              </a:solidFill>
              <a:latin typeface="AHDN" pitchFamily="2" charset="0"/>
              <a:ea typeface="Tahoma" pitchFamily="34" charset="0"/>
              <a:cs typeface="Tahoma" pitchFamily="34" charset="0"/>
            </a:endParaRPr>
          </a:p>
        </p:txBody>
      </p:sp>
      <p:pic>
        <p:nvPicPr>
          <p:cNvPr id="9" name="Picture 8" descr="earthwater.gif"/>
          <p:cNvPicPr>
            <a:picLocks noChangeAspect="1"/>
          </p:cNvPicPr>
          <p:nvPr/>
        </p:nvPicPr>
        <p:blipFill>
          <a:blip r:embed="rId4" cstate="print"/>
          <a:stretch>
            <a:fillRect/>
          </a:stretch>
        </p:blipFill>
        <p:spPr>
          <a:xfrm>
            <a:off x="4733925" y="890588"/>
            <a:ext cx="4410075" cy="5534025"/>
          </a:xfrm>
          <a:prstGeom prst="rect">
            <a:avLst/>
          </a:prstGeom>
        </p:spPr>
      </p:pic>
    </p:spTree>
    <p:extLst>
      <p:ext uri="{BB962C8B-B14F-4D97-AF65-F5344CB8AC3E}">
        <p14:creationId xmlns:p14="http://schemas.microsoft.com/office/powerpoint/2010/main" val="26794199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384" y="1922105"/>
            <a:ext cx="4572000" cy="3040380"/>
          </a:xfrm>
          <a:prstGeom prst="rect">
            <a:avLst/>
          </a:prstGeom>
          <a:ln w="101600">
            <a:solidFill>
              <a:srgbClr val="1F5577"/>
            </a:solidFill>
          </a:ln>
        </p:spPr>
      </p:pic>
      <p:pic>
        <p:nvPicPr>
          <p:cNvPr id="10" name="Picture 9"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13" name="Rectangle 12"/>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pic>
        <p:nvPicPr>
          <p:cNvPr id="14" name="Picture 13" descr="quenchwater.gif"/>
          <p:cNvPicPr>
            <a:picLocks noChangeAspect="1"/>
          </p:cNvPicPr>
          <p:nvPr/>
        </p:nvPicPr>
        <p:blipFill>
          <a:blip r:embed="rId5" cstate="print"/>
          <a:stretch>
            <a:fillRect/>
          </a:stretch>
        </p:blipFill>
        <p:spPr>
          <a:xfrm>
            <a:off x="2005693" y="1947184"/>
            <a:ext cx="3208468" cy="4094388"/>
          </a:xfrm>
          <a:prstGeom prst="rect">
            <a:avLst/>
          </a:prstGeom>
        </p:spPr>
      </p:pic>
      <p:sp>
        <p:nvSpPr>
          <p:cNvPr id="11" name="Rectangle 10"/>
          <p:cNvSpPr/>
          <p:nvPr/>
        </p:nvSpPr>
        <p:spPr>
          <a:xfrm>
            <a:off x="159911" y="3819944"/>
            <a:ext cx="6085768" cy="2123658"/>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Thirst</a:t>
            </a:r>
          </a:p>
          <a:p>
            <a:r>
              <a:rPr lang="en-US" sz="6600" dirty="0" smtClean="0">
                <a:solidFill>
                  <a:srgbClr val="E9F7F7"/>
                </a:solidFill>
                <a:latin typeface="AHDN" pitchFamily="2" charset="0"/>
                <a:ea typeface="Tahoma" pitchFamily="34" charset="0"/>
                <a:cs typeface="Tahoma" pitchFamily="34" charset="0"/>
              </a:rPr>
              <a:t>Quenching</a:t>
            </a:r>
            <a:endParaRPr lang="en-US" sz="6000" dirty="0">
              <a:solidFill>
                <a:srgbClr val="E9F7F7"/>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653532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500"/>
                                  </p:stCondLst>
                                  <p:iterate type="lt">
                                    <p:tmPct val="10000"/>
                                  </p:iterate>
                                  <p:childTnLst>
                                    <p:animClr clrSpc="rgb" dir="cw">
                                      <p:cBhvr override="childStyle">
                                        <p:cTn id="6" dur="1000" fill="hold"/>
                                        <p:tgtEl>
                                          <p:spTgt spid="11"/>
                                        </p:tgtEl>
                                        <p:attrNameLst>
                                          <p:attrName>style.color</p:attrName>
                                        </p:attrNameLst>
                                      </p:cBhvr>
                                      <p:to>
                                        <a:srgbClr val="1F5577"/>
                                      </p:to>
                                    </p:animClr>
                                    <p:animClr clrSpc="rgb" dir="cw">
                                      <p:cBhvr>
                                        <p:cTn id="7" dur="1000" fill="hold"/>
                                        <p:tgtEl>
                                          <p:spTgt spid="11"/>
                                        </p:tgtEl>
                                        <p:attrNameLst>
                                          <p:attrName>fillcolor</p:attrName>
                                        </p:attrNameLst>
                                      </p:cBhvr>
                                      <p:to>
                                        <a:srgbClr val="1F5577"/>
                                      </p:to>
                                    </p:animClr>
                                    <p:set>
                                      <p:cBhvr>
                                        <p:cTn id="8" dur="1000" fill="hold"/>
                                        <p:tgtEl>
                                          <p:spTgt spid="11"/>
                                        </p:tgtEl>
                                        <p:attrNameLst>
                                          <p:attrName>fill.type</p:attrName>
                                        </p:attrNameLst>
                                      </p:cBhvr>
                                      <p:to>
                                        <p:strVal val="solid"/>
                                      </p:to>
                                    </p:set>
                                    <p:anim to="1.5" calcmode="lin" valueType="num">
                                      <p:cBhvr override="childStyle">
                                        <p:cTn id="9" dur="10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61" t="28042" r="24348" b="16090"/>
          <a:stretch/>
        </p:blipFill>
        <p:spPr bwMode="auto">
          <a:xfrm>
            <a:off x="3898658" y="1827737"/>
            <a:ext cx="4938561" cy="3246414"/>
          </a:xfrm>
          <a:prstGeom prst="rect">
            <a:avLst/>
          </a:prstGeom>
          <a:noFill/>
          <a:ln w="101600">
            <a:solidFill>
              <a:srgbClr val="1F55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eading.gif"/>
          <p:cNvPicPr>
            <a:picLocks noChangeAspect="1"/>
          </p:cNvPicPr>
          <p:nvPr/>
        </p:nvPicPr>
        <p:blipFill>
          <a:blip r:embed="rId4" cstate="print"/>
          <a:stretch>
            <a:fillRect/>
          </a:stretch>
        </p:blipFill>
        <p:spPr>
          <a:xfrm>
            <a:off x="-1" y="285750"/>
            <a:ext cx="9144001" cy="558800"/>
          </a:xfrm>
          <a:prstGeom prst="rect">
            <a:avLst/>
          </a:prstGeom>
        </p:spPr>
      </p:pic>
      <p:pic>
        <p:nvPicPr>
          <p:cNvPr id="10" name="Picture 9" descr="relaxwater.gif"/>
          <p:cNvPicPr>
            <a:picLocks noChangeAspect="1"/>
          </p:cNvPicPr>
          <p:nvPr/>
        </p:nvPicPr>
        <p:blipFill>
          <a:blip r:embed="rId5" cstate="print"/>
          <a:stretch>
            <a:fillRect/>
          </a:stretch>
        </p:blipFill>
        <p:spPr>
          <a:xfrm>
            <a:off x="1794803" y="2379785"/>
            <a:ext cx="5350431" cy="4184311"/>
          </a:xfrm>
          <a:prstGeom prst="rect">
            <a:avLst/>
          </a:prstGeom>
        </p:spPr>
      </p:pic>
      <p:sp>
        <p:nvSpPr>
          <p:cNvPr id="8" name="Rectangle 7"/>
          <p:cNvSpPr/>
          <p:nvPr/>
        </p:nvSpPr>
        <p:spPr>
          <a:xfrm>
            <a:off x="290535" y="1574256"/>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relaxing</a:t>
            </a:r>
            <a:endParaRPr lang="en-US" sz="6000" dirty="0">
              <a:solidFill>
                <a:srgbClr val="E9F7F7"/>
              </a:solidFill>
              <a:latin typeface="Tahoma" pitchFamily="34" charset="0"/>
              <a:ea typeface="Tahoma" pitchFamily="34" charset="0"/>
              <a:cs typeface="Tahoma" pitchFamily="34" charset="0"/>
            </a:endParaRPr>
          </a:p>
        </p:txBody>
      </p:sp>
      <p:sp>
        <p:nvSpPr>
          <p:cNvPr id="12" name="Rectangle 11"/>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Tree>
    <p:extLst>
      <p:ext uri="{BB962C8B-B14F-4D97-AF65-F5344CB8AC3E}">
        <p14:creationId xmlns:p14="http://schemas.microsoft.com/office/powerpoint/2010/main" val="494793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2000" fill="hold" grpId="0" nodeType="afterEffect">
                                  <p:stCondLst>
                                    <p:cond delay="0"/>
                                  </p:stCondLst>
                                  <p:iterate type="lt">
                                    <p:tmPct val="10000"/>
                                  </p:iterate>
                                  <p:childTnLst>
                                    <p:animScale>
                                      <p:cBhvr>
                                        <p:cTn id="6" dur="1000" autoRev="1" fill="hold">
                                          <p:stCondLst>
                                            <p:cond delay="0"/>
                                          </p:stCondLst>
                                        </p:cTn>
                                        <p:tgtEl>
                                          <p:spTgt spid="8"/>
                                        </p:tgtEl>
                                      </p:cBhvr>
                                      <p:to x="80000" y="100000"/>
                                    </p:animScale>
                                    <p:anim by="(#ppt_w*0.10)" calcmode="lin" valueType="num">
                                      <p:cBhvr>
                                        <p:cTn id="7" dur="1000" autoRev="1" fill="hold">
                                          <p:stCondLst>
                                            <p:cond delay="0"/>
                                          </p:stCondLst>
                                        </p:cTn>
                                        <p:tgtEl>
                                          <p:spTgt spid="8"/>
                                        </p:tgtEl>
                                        <p:attrNameLst>
                                          <p:attrName>ppt_x</p:attrName>
                                        </p:attrNameLst>
                                      </p:cBhvr>
                                    </p:anim>
                                    <p:anim by="(-#ppt_w*0.10)" calcmode="lin" valueType="num">
                                      <p:cBhvr>
                                        <p:cTn id="8" dur="1000" autoRev="1" fill="hold">
                                          <p:stCondLst>
                                            <p:cond delay="0"/>
                                          </p:stCondLst>
                                        </p:cTn>
                                        <p:tgtEl>
                                          <p:spTgt spid="8"/>
                                        </p:tgtEl>
                                        <p:attrNameLst>
                                          <p:attrName>ppt_y</p:attrName>
                                        </p:attrNameLst>
                                      </p:cBhvr>
                                    </p:anim>
                                    <p:animRot by="-480000">
                                      <p:cBhvr>
                                        <p:cTn id="9" dur="100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154" y="1704187"/>
            <a:ext cx="2602230" cy="3901440"/>
          </a:xfrm>
          <a:prstGeom prst="rect">
            <a:avLst/>
          </a:prstGeom>
          <a:ln w="101600">
            <a:solidFill>
              <a:srgbClr val="1F5577"/>
            </a:solidFill>
          </a:ln>
        </p:spPr>
      </p:pic>
      <p:pic>
        <p:nvPicPr>
          <p:cNvPr id="6" name="Picture 5"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7" name="Rectangle 6"/>
          <p:cNvSpPr/>
          <p:nvPr/>
        </p:nvSpPr>
        <p:spPr>
          <a:xfrm>
            <a:off x="290535" y="2749903"/>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Cleansing</a:t>
            </a:r>
            <a:endParaRPr lang="en-US" sz="6000" dirty="0">
              <a:solidFill>
                <a:srgbClr val="E9F7F7"/>
              </a:solidFill>
              <a:latin typeface="Tahoma" pitchFamily="34" charset="0"/>
              <a:ea typeface="Tahoma" pitchFamily="34" charset="0"/>
              <a:cs typeface="Tahoma" pitchFamily="34" charset="0"/>
            </a:endParaRPr>
          </a:p>
        </p:txBody>
      </p:sp>
      <p:sp>
        <p:nvSpPr>
          <p:cNvPr id="9" name="Rectangle 8"/>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pic>
        <p:nvPicPr>
          <p:cNvPr id="10" name="Picture 9" descr="clean1water.gif"/>
          <p:cNvPicPr>
            <a:picLocks noChangeAspect="1"/>
          </p:cNvPicPr>
          <p:nvPr/>
        </p:nvPicPr>
        <p:blipFill>
          <a:blip r:embed="rId5" cstate="print"/>
          <a:stretch>
            <a:fillRect/>
          </a:stretch>
        </p:blipFill>
        <p:spPr>
          <a:xfrm>
            <a:off x="3927023" y="800090"/>
            <a:ext cx="3174112" cy="5348966"/>
          </a:xfrm>
          <a:prstGeom prst="rect">
            <a:avLst/>
          </a:prstGeom>
        </p:spPr>
      </p:pic>
      <p:pic>
        <p:nvPicPr>
          <p:cNvPr id="12" name="Picture 11" descr="clean1water.gif"/>
          <p:cNvPicPr>
            <a:picLocks noChangeAspect="1"/>
          </p:cNvPicPr>
          <p:nvPr/>
        </p:nvPicPr>
        <p:blipFill>
          <a:blip r:embed="rId6" cstate="print"/>
          <a:stretch>
            <a:fillRect/>
          </a:stretch>
        </p:blipFill>
        <p:spPr>
          <a:xfrm>
            <a:off x="3900622" y="955208"/>
            <a:ext cx="3496216" cy="5419134"/>
          </a:xfrm>
          <a:prstGeom prst="rect">
            <a:avLst/>
          </a:prstGeom>
        </p:spPr>
      </p:pic>
    </p:spTree>
    <p:extLst>
      <p:ext uri="{BB962C8B-B14F-4D97-AF65-F5344CB8AC3E}">
        <p14:creationId xmlns:p14="http://schemas.microsoft.com/office/powerpoint/2010/main" val="7301170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sub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8" presetClass="emph" presetSubtype="0" fill="hold" grpId="0" nodeType="afterEffect">
                                  <p:stCondLst>
                                    <p:cond delay="0"/>
                                  </p:st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555"/>
          <a:stretch/>
        </p:blipFill>
        <p:spPr>
          <a:xfrm>
            <a:off x="3893677" y="1985418"/>
            <a:ext cx="4951707" cy="3293391"/>
          </a:xfrm>
          <a:prstGeom prst="rect">
            <a:avLst/>
          </a:prstGeom>
          <a:ln w="101600">
            <a:solidFill>
              <a:srgbClr val="1F5577"/>
            </a:solidFill>
          </a:ln>
        </p:spPr>
      </p:pic>
      <p:pic>
        <p:nvPicPr>
          <p:cNvPr id="6" name="Picture 5"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7" name="Rectangle 6"/>
          <p:cNvSpPr/>
          <p:nvPr/>
        </p:nvSpPr>
        <p:spPr>
          <a:xfrm>
            <a:off x="40820" y="3647973"/>
            <a:ext cx="4572000" cy="1107996"/>
          </a:xfrm>
          <a:prstGeom prst="rect">
            <a:avLst/>
          </a:prstGeom>
        </p:spPr>
        <p:txBody>
          <a:bodyPr wrap="square">
            <a:spAutoFit/>
          </a:bodyPr>
          <a:lstStyle/>
          <a:p>
            <a:r>
              <a:rPr lang="en-US" sz="6600" dirty="0" smtClean="0">
                <a:solidFill>
                  <a:srgbClr val="E9F7F7"/>
                </a:solidFill>
                <a:latin typeface="AHDN" pitchFamily="2" charset="0"/>
                <a:ea typeface="Tahoma" pitchFamily="34" charset="0"/>
                <a:cs typeface="Tahoma" pitchFamily="34" charset="0"/>
              </a:rPr>
              <a:t>Energizing</a:t>
            </a:r>
            <a:endParaRPr lang="en-US" sz="6000" dirty="0">
              <a:solidFill>
                <a:srgbClr val="E9F7F7"/>
              </a:solidFill>
              <a:latin typeface="Tahoma" pitchFamily="34" charset="0"/>
              <a:ea typeface="Tahoma" pitchFamily="34" charset="0"/>
              <a:cs typeface="Tahoma" pitchFamily="34" charset="0"/>
            </a:endParaRPr>
          </a:p>
        </p:txBody>
      </p:sp>
      <p:sp>
        <p:nvSpPr>
          <p:cNvPr id="8" name="Rectangle 7"/>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pic>
        <p:nvPicPr>
          <p:cNvPr id="9" name="Picture 8" descr="energywater.gif"/>
          <p:cNvPicPr>
            <a:picLocks noChangeAspect="1"/>
          </p:cNvPicPr>
          <p:nvPr/>
        </p:nvPicPr>
        <p:blipFill>
          <a:blip r:embed="rId5" cstate="print"/>
          <a:stretch>
            <a:fillRect/>
          </a:stretch>
        </p:blipFill>
        <p:spPr>
          <a:xfrm>
            <a:off x="1718583" y="947057"/>
            <a:ext cx="4054066" cy="5061856"/>
          </a:xfrm>
          <a:prstGeom prst="rect">
            <a:avLst/>
          </a:prstGeom>
        </p:spPr>
      </p:pic>
    </p:spTree>
    <p:extLst>
      <p:ext uri="{BB962C8B-B14F-4D97-AF65-F5344CB8AC3E}">
        <p14:creationId xmlns:p14="http://schemas.microsoft.com/office/powerpoint/2010/main" val="17460845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iterate type="lt">
                                    <p:tmPct val="1500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049" y="1372967"/>
            <a:ext cx="2646335" cy="4684013"/>
          </a:xfrm>
          <a:prstGeom prst="rect">
            <a:avLst/>
          </a:prstGeom>
          <a:ln w="101600">
            <a:solidFill>
              <a:srgbClr val="1F5577"/>
            </a:solidFill>
          </a:ln>
        </p:spPr>
      </p:pic>
      <p:pic>
        <p:nvPicPr>
          <p:cNvPr id="9" name="Picture 8" descr="heading.gif"/>
          <p:cNvPicPr>
            <a:picLocks noChangeAspect="1"/>
          </p:cNvPicPr>
          <p:nvPr/>
        </p:nvPicPr>
        <p:blipFill>
          <a:blip r:embed="rId4" cstate="print"/>
          <a:stretch>
            <a:fillRect/>
          </a:stretch>
        </p:blipFill>
        <p:spPr>
          <a:xfrm>
            <a:off x="-1" y="285750"/>
            <a:ext cx="9144001" cy="558800"/>
          </a:xfrm>
          <a:prstGeom prst="rect">
            <a:avLst/>
          </a:prstGeom>
        </p:spPr>
      </p:pic>
      <p:sp>
        <p:nvSpPr>
          <p:cNvPr id="11" name="Rectangle 10"/>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pic>
        <p:nvPicPr>
          <p:cNvPr id="13" name="Picture 12" descr="percentwater.gif"/>
          <p:cNvPicPr>
            <a:picLocks noChangeAspect="1"/>
          </p:cNvPicPr>
          <p:nvPr/>
        </p:nvPicPr>
        <p:blipFill>
          <a:blip r:embed="rId5" cstate="print"/>
          <a:stretch>
            <a:fillRect/>
          </a:stretch>
        </p:blipFill>
        <p:spPr>
          <a:xfrm>
            <a:off x="2334311" y="743630"/>
            <a:ext cx="4410075" cy="5534025"/>
          </a:xfrm>
          <a:prstGeom prst="rect">
            <a:avLst/>
          </a:prstGeom>
        </p:spPr>
      </p:pic>
      <p:sp>
        <p:nvSpPr>
          <p:cNvPr id="10" name="Rectangle 9"/>
          <p:cNvSpPr/>
          <p:nvPr/>
        </p:nvSpPr>
        <p:spPr>
          <a:xfrm>
            <a:off x="832750" y="3435696"/>
            <a:ext cx="4572000" cy="1754326"/>
          </a:xfrm>
          <a:prstGeom prst="rect">
            <a:avLst/>
          </a:prstGeom>
        </p:spPr>
        <p:txBody>
          <a:bodyPr wrap="square">
            <a:spAutoFit/>
          </a:bodyPr>
          <a:lstStyle/>
          <a:p>
            <a:r>
              <a:rPr lang="en-US" sz="5400" dirty="0" smtClean="0">
                <a:solidFill>
                  <a:srgbClr val="E9F7F7"/>
                </a:solidFill>
                <a:latin typeface="AHDN" pitchFamily="2" charset="0"/>
                <a:ea typeface="Tahoma" pitchFamily="34" charset="0"/>
                <a:cs typeface="Tahoma" pitchFamily="34" charset="0"/>
              </a:rPr>
              <a:t>75</a:t>
            </a:r>
            <a:r>
              <a:rPr lang="en-US" sz="5400" dirty="0" smtClean="0">
                <a:solidFill>
                  <a:srgbClr val="E9F7F7"/>
                </a:solidFill>
                <a:latin typeface="Arial Black" pitchFamily="34" charset="0"/>
                <a:ea typeface="Tahoma" pitchFamily="34" charset="0"/>
                <a:cs typeface="Adobe Arabic" pitchFamily="18" charset="-78"/>
              </a:rPr>
              <a:t>%</a:t>
            </a:r>
            <a:r>
              <a:rPr lang="en-US" sz="5400" dirty="0" smtClean="0">
                <a:solidFill>
                  <a:srgbClr val="E9F7F7"/>
                </a:solidFill>
                <a:latin typeface="AHDN" pitchFamily="2" charset="0"/>
                <a:ea typeface="Tahoma" pitchFamily="34" charset="0"/>
                <a:cs typeface="Tahoma" pitchFamily="34" charset="0"/>
              </a:rPr>
              <a:t> of</a:t>
            </a:r>
          </a:p>
          <a:p>
            <a:r>
              <a:rPr lang="en-US" sz="5400" dirty="0" smtClean="0">
                <a:solidFill>
                  <a:srgbClr val="E9F7F7"/>
                </a:solidFill>
                <a:latin typeface="AHDN" pitchFamily="2" charset="0"/>
                <a:ea typeface="Tahoma" pitchFamily="34" charset="0"/>
                <a:cs typeface="Tahoma" pitchFamily="34" charset="0"/>
              </a:rPr>
              <a:t>Our bodies</a:t>
            </a:r>
            <a:endParaRPr lang="en-US" sz="5400" dirty="0">
              <a:solidFill>
                <a:srgbClr val="E9F7F7"/>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266872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afterEffect">
                                  <p:stCondLst>
                                    <p:cond delay="1000"/>
                                  </p:stCondLst>
                                  <p:childTnLst>
                                    <p:animScale>
                                      <p:cBhvr>
                                        <p:cTn id="6" dur="2000" fill="hold"/>
                                        <p:tgtEl>
                                          <p:spTgt spid="10"/>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ing.gif"/>
          <p:cNvPicPr>
            <a:picLocks noChangeAspect="1"/>
          </p:cNvPicPr>
          <p:nvPr/>
        </p:nvPicPr>
        <p:blipFill>
          <a:blip r:embed="rId3" cstate="print"/>
          <a:stretch>
            <a:fillRect/>
          </a:stretch>
        </p:blipFill>
        <p:spPr>
          <a:xfrm>
            <a:off x="-1" y="285750"/>
            <a:ext cx="9144001" cy="558800"/>
          </a:xfrm>
          <a:prstGeom prst="rect">
            <a:avLst/>
          </a:prstGeom>
        </p:spPr>
      </p:pic>
      <p:sp>
        <p:nvSpPr>
          <p:cNvPr id="10" name="Rectangle 9"/>
          <p:cNvSpPr/>
          <p:nvPr/>
        </p:nvSpPr>
        <p:spPr>
          <a:xfrm>
            <a:off x="240210" y="32929"/>
            <a:ext cx="8686814" cy="1200329"/>
          </a:xfrm>
          <a:prstGeom prst="rect">
            <a:avLst/>
          </a:prstGeom>
        </p:spPr>
        <p:txBody>
          <a:bodyPr wrap="square">
            <a:spAutoFit/>
          </a:bodyPr>
          <a:lstStyle/>
          <a:p>
            <a:r>
              <a:rPr lang="en-US" sz="7200" b="1" dirty="0" smtClean="0">
                <a:solidFill>
                  <a:srgbClr val="1F5577"/>
                </a:solidFill>
                <a:latin typeface="AHDN" pitchFamily="2" charset="0"/>
                <a:ea typeface="Tahoma" pitchFamily="34" charset="0"/>
                <a:cs typeface="Tahoma" pitchFamily="34" charset="0"/>
              </a:rPr>
              <a:t>Water </a:t>
            </a:r>
            <a:r>
              <a:rPr lang="en-US" sz="7200" b="1" dirty="0">
                <a:solidFill>
                  <a:srgbClr val="1F5577"/>
                </a:solidFill>
                <a:latin typeface="AHDN" pitchFamily="2" charset="0"/>
                <a:ea typeface="Tahoma" pitchFamily="34" charset="0"/>
                <a:cs typeface="Tahoma" pitchFamily="34" charset="0"/>
              </a:rPr>
              <a:t>is</a:t>
            </a:r>
            <a:r>
              <a:rPr lang="en-US" sz="7200" b="1" dirty="0" smtClean="0">
                <a:solidFill>
                  <a:srgbClr val="1F5577"/>
                </a:solidFill>
                <a:latin typeface="AHDN" pitchFamily="2" charset="0"/>
                <a:ea typeface="Tahoma" pitchFamily="34" charset="0"/>
                <a:cs typeface="Tahoma" pitchFamily="34" charset="0"/>
              </a:rPr>
              <a:t>… </a:t>
            </a:r>
            <a:endParaRPr lang="en-US" sz="7200" dirty="0">
              <a:solidFill>
                <a:srgbClr val="1F5577"/>
              </a:solidFill>
              <a:latin typeface="AHDN" pitchFamily="2" charset="0"/>
              <a:ea typeface="Tahoma" pitchFamily="34" charset="0"/>
              <a:cs typeface="Tahoma" pitchFamily="34" charset="0"/>
            </a:endParaRPr>
          </a:p>
        </p:txBody>
      </p:sp>
      <p:sp>
        <p:nvSpPr>
          <p:cNvPr id="11" name="Rectangle 10"/>
          <p:cNvSpPr/>
          <p:nvPr/>
        </p:nvSpPr>
        <p:spPr>
          <a:xfrm>
            <a:off x="832750" y="2537625"/>
            <a:ext cx="4572000" cy="1754326"/>
          </a:xfrm>
          <a:prstGeom prst="rect">
            <a:avLst/>
          </a:prstGeom>
        </p:spPr>
        <p:txBody>
          <a:bodyPr wrap="square">
            <a:spAutoFit/>
          </a:bodyPr>
          <a:lstStyle/>
          <a:p>
            <a:r>
              <a:rPr lang="en-US" sz="5400" dirty="0" smtClean="0">
                <a:solidFill>
                  <a:srgbClr val="E9F7F7"/>
                </a:solidFill>
                <a:latin typeface="AHDN" pitchFamily="2" charset="0"/>
                <a:ea typeface="Tahoma" pitchFamily="34" charset="0"/>
                <a:cs typeface="Tahoma" pitchFamily="34" charset="0"/>
              </a:rPr>
              <a:t>75</a:t>
            </a:r>
            <a:r>
              <a:rPr lang="en-US" sz="5400" dirty="0" smtClean="0">
                <a:solidFill>
                  <a:srgbClr val="E9F7F7"/>
                </a:solidFill>
                <a:latin typeface="Arial Black" pitchFamily="34" charset="0"/>
                <a:ea typeface="Tahoma" pitchFamily="34" charset="0"/>
                <a:cs typeface="Adobe Arabic" pitchFamily="18" charset="-78"/>
              </a:rPr>
              <a:t>%</a:t>
            </a:r>
            <a:r>
              <a:rPr lang="en-US" sz="5400" dirty="0" smtClean="0">
                <a:solidFill>
                  <a:srgbClr val="E9F7F7"/>
                </a:solidFill>
                <a:latin typeface="AHDN" pitchFamily="2" charset="0"/>
                <a:ea typeface="Tahoma" pitchFamily="34" charset="0"/>
                <a:cs typeface="Tahoma" pitchFamily="34" charset="0"/>
              </a:rPr>
              <a:t> of</a:t>
            </a:r>
          </a:p>
          <a:p>
            <a:r>
              <a:rPr lang="en-US" sz="5400" dirty="0" smtClean="0">
                <a:solidFill>
                  <a:srgbClr val="E9F7F7"/>
                </a:solidFill>
                <a:latin typeface="AHDN" pitchFamily="2" charset="0"/>
                <a:ea typeface="Tahoma" pitchFamily="34" charset="0"/>
                <a:cs typeface="Tahoma" pitchFamily="34" charset="0"/>
              </a:rPr>
              <a:t>The Earth</a:t>
            </a:r>
            <a:endParaRPr lang="en-US" sz="5400" dirty="0">
              <a:solidFill>
                <a:srgbClr val="E9F7F7"/>
              </a:solidFill>
              <a:latin typeface="Tahoma" pitchFamily="34" charset="0"/>
              <a:ea typeface="Tahoma" pitchFamily="34" charset="0"/>
              <a:cs typeface="Tahoma" pitchFamily="34" charset="0"/>
            </a:endParaRPr>
          </a:p>
        </p:txBody>
      </p:sp>
      <p:pic>
        <p:nvPicPr>
          <p:cNvPr id="12" name="Picture 11" descr="earthwater.gif"/>
          <p:cNvPicPr>
            <a:picLocks noChangeAspect="1"/>
          </p:cNvPicPr>
          <p:nvPr/>
        </p:nvPicPr>
        <p:blipFill>
          <a:blip r:embed="rId4" cstate="print"/>
          <a:stretch>
            <a:fillRect/>
          </a:stretch>
        </p:blipFill>
        <p:spPr>
          <a:xfrm>
            <a:off x="3812401" y="270039"/>
            <a:ext cx="5249959" cy="6587961"/>
          </a:xfrm>
          <a:prstGeom prst="rect">
            <a:avLst/>
          </a:prstGeom>
        </p:spPr>
      </p:pic>
    </p:spTree>
    <p:extLst>
      <p:ext uri="{BB962C8B-B14F-4D97-AF65-F5344CB8AC3E}">
        <p14:creationId xmlns:p14="http://schemas.microsoft.com/office/powerpoint/2010/main" val="32928533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afterEffect">
                                  <p:stCondLst>
                                    <p:cond delay="1000"/>
                                  </p:stCondLst>
                                  <p:childTnLst>
                                    <p:animScale>
                                      <p:cBhvr>
                                        <p:cTn id="6" dur="2000" fill="hold"/>
                                        <p:tgtEl>
                                          <p:spTgt spid="11"/>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46527</TotalTime>
  <Words>2314</Words>
  <Application>Microsoft Office PowerPoint</Application>
  <PresentationFormat>On-screen Show (4:3)</PresentationFormat>
  <Paragraphs>232</Paragraphs>
  <Slides>30</Slides>
  <Notes>28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Times New Roman</vt:lpstr>
      <vt:lpstr>Gentium Basic</vt:lpstr>
      <vt:lpstr>Symbol</vt:lpstr>
      <vt:lpstr>Tahoma</vt:lpstr>
      <vt:lpstr>AHDN</vt:lpstr>
      <vt:lpstr>Adobe Arabic</vt:lpstr>
      <vt:lpstr>Arial Black</vt:lpstr>
      <vt:lpstr>Custom Design</vt:lpstr>
      <vt:lpstr>Water  and  Climate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UCLA/LUZ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pablo la roche</dc:creator>
  <cp:lastModifiedBy>Eera Babtiwale</cp:lastModifiedBy>
  <cp:revision>861</cp:revision>
  <cp:lastPrinted>2002-11-21T19:40:56Z</cp:lastPrinted>
  <dcterms:created xsi:type="dcterms:W3CDTF">2002-08-24T22:59:56Z</dcterms:created>
  <dcterms:modified xsi:type="dcterms:W3CDTF">2014-09-03T17:22:54Z</dcterms:modified>
</cp:coreProperties>
</file>